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69" r:id="rId4"/>
  </p:sldMasterIdLst>
  <p:notesMasterIdLst>
    <p:notesMasterId r:id="rId6"/>
  </p:notesMasterIdLst>
  <p:handoutMasterIdLst>
    <p:handoutMasterId r:id="rId35"/>
  </p:handoutMasterIdLst>
  <p:sldIdLst>
    <p:sldId id="1061" r:id="rId5"/>
    <p:sldId id="1395" r:id="rId7"/>
    <p:sldId id="1396" r:id="rId8"/>
    <p:sldId id="1441" r:id="rId9"/>
    <p:sldId id="1442" r:id="rId10"/>
    <p:sldId id="1443" r:id="rId11"/>
    <p:sldId id="1444" r:id="rId12"/>
    <p:sldId id="1497" r:id="rId13"/>
    <p:sldId id="1370" r:id="rId14"/>
    <p:sldId id="1371" r:id="rId15"/>
    <p:sldId id="1372" r:id="rId16"/>
    <p:sldId id="1373" r:id="rId17"/>
    <p:sldId id="1374" r:id="rId18"/>
    <p:sldId id="1375" r:id="rId19"/>
    <p:sldId id="1376" r:id="rId20"/>
    <p:sldId id="1377" r:id="rId21"/>
    <p:sldId id="1378" r:id="rId22"/>
    <p:sldId id="1379" r:id="rId23"/>
    <p:sldId id="1380" r:id="rId24"/>
    <p:sldId id="1381" r:id="rId25"/>
    <p:sldId id="1382" r:id="rId26"/>
    <p:sldId id="1383" r:id="rId27"/>
    <p:sldId id="1355" r:id="rId28"/>
    <p:sldId id="1356" r:id="rId29"/>
    <p:sldId id="1357" r:id="rId30"/>
    <p:sldId id="1358" r:id="rId31"/>
    <p:sldId id="1359" r:id="rId32"/>
    <p:sldId id="1360" r:id="rId33"/>
    <p:sldId id="1361" r:id="rId34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907"/>
    <a:srgbClr val="1A7BAE"/>
    <a:srgbClr val="BF3420"/>
    <a:srgbClr val="C00000"/>
    <a:srgbClr val="F09A88"/>
    <a:srgbClr val="48849A"/>
    <a:srgbClr val="FF606A"/>
    <a:srgbClr val="0070C0"/>
    <a:srgbClr val="558ED5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89452" autoAdjust="0"/>
  </p:normalViewPr>
  <p:slideViewPr>
    <p:cSldViewPr>
      <p:cViewPr varScale="1">
        <p:scale>
          <a:sx n="151" d="100"/>
          <a:sy n="151" d="100"/>
        </p:scale>
        <p:origin x="760" y="184"/>
      </p:cViewPr>
      <p:guideLst>
        <p:guide orient="horz" pos="2274"/>
        <p:guide orient="horz" pos="922"/>
        <p:guide pos="3474"/>
        <p:guide pos="1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03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0" Type="http://schemas.openxmlformats.org/officeDocument/2006/relationships/tags" Target="tags/tag8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8C0D-F48A-462F-84D9-2E8AA5681267}" type="datetime1">
              <a:rPr lang="zh-CN" altLang="en-US"/>
            </a:fld>
            <a:endParaRPr lang="zh-CN" altLang="en-US" sz="142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296B9-D164-4BFA-B9B0-C70CE4C7633A}" type="slidenum">
              <a:rPr lang="zh-CN" altLang="en-US"/>
            </a:fld>
            <a:endParaRPr lang="zh-CN" altLang="en-US" sz="1425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/>
          <p:cNvSpPr/>
          <p:nvPr/>
        </p:nvSpPr>
        <p:spPr>
          <a:xfrm>
            <a:off x="0" y="347663"/>
            <a:ext cx="107156" cy="311944"/>
          </a:xfrm>
          <a:prstGeom prst="roundRect">
            <a:avLst>
              <a:gd name="adj" fmla="val 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9"/>
          <p:cNvSpPr/>
          <p:nvPr/>
        </p:nvSpPr>
        <p:spPr>
          <a:xfrm>
            <a:off x="8603456" y="279797"/>
            <a:ext cx="323850" cy="22383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9145" y="347326"/>
            <a:ext cx="2863105" cy="3126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endParaRPr lang="id-ID" strike="noStrike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3456" y="245269"/>
            <a:ext cx="323850" cy="2917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50" noProof="1" dirty="0">
                <a:solidFill>
                  <a:srgbClr val="7F7F7F"/>
                </a:solidFill>
                <a:latin typeface="Lato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DBA829-8D41-D248-8CAE-65D93D534067}" type="slidenum">
              <a:rPr kumimoji="0" lang="en-US" altLang="zh-CN" sz="1000" b="0" i="0" u="none" strike="noStrike" kern="1200" cap="none" spc="0" normalizeH="0" baseline="0" noProof="1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1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 advTm="3000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5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tags" Target="../tags/tag7.xml"/><Relationship Id="rId2" Type="http://schemas.openxmlformats.org/officeDocument/2006/relationships/image" Target="../media/image22.png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" y="4581215"/>
            <a:ext cx="9144000" cy="562285"/>
            <a:chOff x="566555" y="877035"/>
            <a:chExt cx="2340260" cy="164545"/>
          </a:xfrm>
        </p:grpSpPr>
        <p:sp>
          <p:nvSpPr>
            <p:cNvPr id="14" name="矩形 13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4"/>
          <p:cNvSpPr txBox="1"/>
          <p:nvPr/>
        </p:nvSpPr>
        <p:spPr>
          <a:xfrm>
            <a:off x="987425" y="906145"/>
            <a:ext cx="7287260" cy="1428750"/>
          </a:xfrm>
          <a:prstGeom prst="rect">
            <a:avLst/>
          </a:prstGeom>
          <a:noFill/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长沙市初中生综合素质评价系统</a:t>
            </a:r>
            <a:endParaRPr lang="zh-CN" altLang="en-US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学生操作指南</a:t>
            </a:r>
            <a:endParaRPr lang="zh-CN" altLang="en-US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616370" y="3652319"/>
            <a:ext cx="589565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024.4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学生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使用手机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1165" y="816610"/>
            <a:ext cx="841311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关注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微信公众号</a:t>
            </a:r>
            <a:r>
              <a:rPr 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“长沙教育服务平台”</a:t>
            </a:r>
            <a:r>
              <a:rPr 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，进入个人中心输入账号密码登录，首次登录成功后需根据姓名与性别校验学生信息。</a:t>
            </a:r>
            <a:endParaRPr 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6810" y="1308100"/>
            <a:ext cx="24892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80" y="1266825"/>
            <a:ext cx="2472055" cy="3661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上传材料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165" y="739775"/>
            <a:ext cx="8732520" cy="69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13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发成长记录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：记录学生日常点滴，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该内容只作为学生的成长记录，不计入综合素质评价部分，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后期若需做为评价材料，可以对应遴选分类。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1300" b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发综评材料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：上传每个学期的综评材料，并进入对应分类，不计入学生日常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成长记录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2945" y="1543685"/>
            <a:ext cx="2259965" cy="341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2950" y="1566545"/>
            <a:ext cx="2417445" cy="344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550" y="1546860"/>
            <a:ext cx="2355850" cy="35286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遴选材料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885" y="801370"/>
            <a:ext cx="83915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材料遴选分类：点击图示按钮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遴选为综评材料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归类至实证材料。选择综评材料的类型后点击确定，按照材料要求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完善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信息发送后，该材料进入对应类型并在规定的公示时间自动公示。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1524635"/>
            <a:ext cx="157480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65" y="1510030"/>
            <a:ext cx="1784350" cy="320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085" y="1525270"/>
            <a:ext cx="1759585" cy="316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90" y="1524635"/>
            <a:ext cx="1741805" cy="318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085" y="1508760"/>
            <a:ext cx="1748790" cy="32550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学生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使用电脑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1800" y="771525"/>
            <a:ext cx="8413115" cy="5416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/>
            <a:r>
              <a:rPr 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登录网址：rrt.csedu.gov.cn  或百度搜索“长沙市中小学人人通云平台”</a:t>
            </a:r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输入账号密码登录，首次登录成功后需根据姓名与性别校验学生信息。</a:t>
            </a:r>
            <a:endParaRPr 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/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1387316"/>
            <a:ext cx="7570946" cy="360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实证上传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885" y="746125"/>
            <a:ext cx="86106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前五个学期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学生或家长账号通过电脑浏览器登录，将个人实证材料分类上传，并“选为综评材料”。若未点击“选为综评材料”，则该内容只作为学生的成长记录，不计入综合素质评价</a:t>
            </a:r>
            <a:r>
              <a:rPr 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实证材料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028" y="1414939"/>
            <a:ext cx="7449026" cy="305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实证上传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0" y="751840"/>
            <a:ext cx="86106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前五个学期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学生或家长账号通过电脑浏览器登录，将个人实证材料分类上传，并“选为综评材料”。若未点击“选为综评材料”，则该内容只作为学生的成长记录，不计入综合素质评价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实证材料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880" y="1425416"/>
            <a:ext cx="3875723" cy="309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4858" y="1468279"/>
            <a:ext cx="4180999" cy="305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遴选上报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800" y="772795"/>
            <a:ext cx="839152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最后一学期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使用电脑进入“综合素质评价”模块，参照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毕业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当年初中毕业生综合素质评价要求，对前五个学期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上传的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五个维度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实证材料进行最后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遴选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与上报。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800" y="1467485"/>
            <a:ext cx="3985260" cy="3166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91615"/>
            <a:ext cx="4504055" cy="31026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遴选上报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5774" y="751046"/>
            <a:ext cx="8191976" cy="5329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最后一学期：将整理遴选后的材料进行最终上报，等待材料公示无异议后学校进行审核。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926" y="1283970"/>
            <a:ext cx="7830026" cy="355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公示举报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455" y="815975"/>
            <a:ext cx="81921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公示与举报：若对某份已公示的材料存疑，可进入左侧“材料公示栏”，对该份材料进行举报，填写相关质疑原因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由学校“公示审核小组”成员对举报材料进行审核回复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若举报成立，该材料状态为审核不通过，不再纳入综合素质评价。</a:t>
            </a:r>
            <a:endParaRPr sz="1300"/>
          </a:p>
        </p:txBody>
      </p:sp>
      <p:pic>
        <p:nvPicPr>
          <p:cNvPr id="12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96" y="1730693"/>
            <a:ext cx="4054316" cy="297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76" y="1730693"/>
            <a:ext cx="4257675" cy="297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公示举报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455" y="815975"/>
            <a:ext cx="819213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公示与举报：若对某份已公示的材料存疑，可进入左侧“材料公示栏”，对该份材料进行举报，填写相关质疑原因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由学校“公示审核小组”成员对举报材料进行审核回复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若举报成立，该材料状态为审核不通过，不再纳入综合素质评价。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874" y="1507331"/>
            <a:ext cx="7922419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816610"/>
            <a:ext cx="5324475" cy="4107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816610"/>
            <a:ext cx="2774950" cy="41084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公示举报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455" y="815975"/>
            <a:ext cx="819213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申诉回复：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材料公示栏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，在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我的申诉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填写申诉内容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，提交后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等待学校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审核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处理。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2451" y="1359218"/>
            <a:ext cx="7762399" cy="3421856"/>
            <a:chOff x="1496" y="2854"/>
            <a:chExt cx="14187" cy="6838"/>
          </a:xfrm>
        </p:grpSpPr>
        <p:pic>
          <p:nvPicPr>
            <p:cNvPr id="16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6" y="2854"/>
              <a:ext cx="11055" cy="6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5" y="2854"/>
              <a:ext cx="11068" cy="68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公示举报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455" y="815975"/>
            <a:ext cx="819213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申诉回复：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进入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材料公示栏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，在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我的申诉</a:t>
            </a:r>
            <a:r>
              <a:rPr lang="en-US" alt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填写申诉内容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，提交后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等待学校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审核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处理。</a:t>
            </a:r>
            <a:endParaRPr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8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220153"/>
            <a:ext cx="7765256" cy="349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学生互评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  <a:p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7050" y="1375410"/>
            <a:ext cx="8199755" cy="3381375"/>
            <a:chOff x="834" y="2079"/>
            <a:chExt cx="17324" cy="813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" y="2080"/>
              <a:ext cx="17325" cy="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4" y="2079"/>
              <a:ext cx="13335" cy="813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527050" y="752475"/>
            <a:ext cx="839279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最后一学期：进入“学生评价”——“学生互评”</a:t>
            </a:r>
            <a:r>
              <a:rPr lang="zh-CN"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，以班级为单位对本班级内（除本人外）其他同学分维度进行综合评价并提交。</a:t>
            </a:r>
            <a:endParaRPr lang="zh-CN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483" y="830580"/>
            <a:ext cx="8220551" cy="6338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、家长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老师账号密码：登录账号为个人手机号码，由学校录入，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初始密码为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Pw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加账号后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位加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@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，提示密码错误请点击“忘记密码”，按步骤操作处理。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4570" y="1551305"/>
            <a:ext cx="2973070" cy="2583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3498215" y="2809875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35" y="1311910"/>
            <a:ext cx="1988185" cy="3349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" y="1670685"/>
            <a:ext cx="3302000" cy="2823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349" y="741680"/>
            <a:ext cx="7765733" cy="1233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、学生账号密码：学校导入后产生学生账号下发给家长，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初始密码为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Pw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加账号后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位加</a:t>
            </a:r>
            <a:r>
              <a:rPr lang="en-US" altLang="zh-CN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@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，提示密码错误请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关注“长沙教育服务平台”微信公众号，登陆绑定家长身份后，进入“我的</a:t>
            </a:r>
            <a:r>
              <a:rPr lang="en-US" altLang="zh-CN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个人中心”，</a:t>
            </a:r>
            <a:r>
              <a:rPr lang="zh-CN" altLang="en-US" sz="10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修改孩子密码</a:t>
            </a:r>
            <a:r>
              <a:rPr lang="zh-CN" altLang="en-US" sz="105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05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05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" y="1445260"/>
            <a:ext cx="2656205" cy="3599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55" y="1445895"/>
            <a:ext cx="2656205" cy="3598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65" y="1445260"/>
            <a:ext cx="2212340" cy="359791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021965" y="300736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769610" y="300736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账号密码重置类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483" y="831056"/>
            <a:ext cx="7964329" cy="99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、多重身份密码（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多个小孩家长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既是老师又是家长</a:t>
            </a:r>
            <a:r>
              <a:rPr lang="en-US" altLang="zh-CN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多个任教身份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：多重身份用户在平台中可能在相同或不同的学校被录入过，在平台内录入的是同一个手机号码前提下，密码均为最早本人修改的登录密码，不会因为新增或变更身份改变密码，确实遗忘密码的，请点击“忘记密码”，按步骤操作处理。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7895" y="1910080"/>
            <a:ext cx="2973070" cy="2583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197350" y="2917190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851660"/>
            <a:ext cx="3302000" cy="2823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-学习阶段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切换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类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800" y="1170940"/>
            <a:ext cx="7785100" cy="3544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>
              <a:lnSpc>
                <a:spcPct val="150000"/>
              </a:lnSpc>
            </a:pP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1、初中阶段：</a:t>
            </a:r>
            <a:r>
              <a:rPr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初中家长账号进入看到还是小学信息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，点击右上角“添加/切换身份”，如提示有新身份，按提示输入验证信息后添加绑定；没有新身份提示，请与就读学校核实录入的家长手机号，从“我的——个人中心”退出，重新登录绑定。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2、高中阶段：</a:t>
            </a:r>
            <a:r>
              <a:rPr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高中家长账号进入看到还是初中信息</a:t>
            </a:r>
            <a:r>
              <a:rPr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，点击右上角“添加/切换身份”，如提示有新身份，按提示输入验证信息后添加绑定；没有新身份提示，请与就读学校核实录入的家长手机号，从“我的——个人中心”退出，重新登录绑定。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、转学：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家长账号进入看到还是原学校信息，</a:t>
            </a:r>
            <a:r>
              <a:rPr sz="1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点击右上角“添加/切换身份”，如提示有新身份，按提示输入验证信息后添加绑定；没有新身份提示，请与就读学核实录入的家长手机号，从“我的——个人中心”退出，重新登录绑定。</a:t>
            </a:r>
            <a:endParaRPr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en-US" altLang="zh-CN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多重身份切换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类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1483" y="1116806"/>
            <a:ext cx="7879080" cy="3392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、多个小孩家长：（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每个小孩所在学校录入的家长手机号码必须为同一个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操作不同小孩信息时，点击右上角“添加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、既是家长又是老师：（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孩子就读学校与任职学校录入的手机号码必须为同一个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操作不同角色身份时，点击右上角“添加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13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、多个任教身份：（</a:t>
            </a:r>
            <a:r>
              <a:rPr lang="zh-CN" altLang="en-US" sz="13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初高中部同时任教或工作单位变更，学校录入的手机号码必须为同一个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），击右上角“添加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切换身份”，按提示输入验证信息后添加绑定；查看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操作不同角色身份时，点击右上角“添加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切换身份”后操作（不是同一个手机号码，从“我的</a:t>
            </a:r>
            <a:r>
              <a:rPr lang="en-US" altLang="zh-CN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1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个人中心”退出后登陆另外一个账号）</a:t>
            </a:r>
            <a:endParaRPr lang="zh-CN" altLang="en-US" sz="13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身份切换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854075"/>
            <a:ext cx="2656205" cy="3599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853440"/>
            <a:ext cx="2520315" cy="359981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152900" y="2324735"/>
            <a:ext cx="287655" cy="19177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/>
          <p:nvPr/>
        </p:nvSpPr>
        <p:spPr>
          <a:xfrm>
            <a:off x="431483" y="170974"/>
            <a:ext cx="52077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常见问题解决办法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951865"/>
            <a:ext cx="4975860" cy="3754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55" y="668655"/>
            <a:ext cx="2472055" cy="40582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7605" y="1221740"/>
            <a:ext cx="7195185" cy="3724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585" y="1260475"/>
            <a:ext cx="6814185" cy="3729314"/>
            <a:chOff x="1971" y="1790"/>
            <a:chExt cx="10731" cy="60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06" y="1790"/>
              <a:ext cx="10640" cy="44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1" y="6162"/>
              <a:ext cx="10731" cy="169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266825"/>
            <a:ext cx="6621780" cy="3400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46530"/>
            <a:ext cx="6597015" cy="3181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政策解读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2570" y="784860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2024 年长沙市初中毕业生综合素质实证材料格式要求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455" y="1199515"/>
            <a:ext cx="6793865" cy="38055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日程安排</a:t>
            </a:r>
            <a:endParaRPr 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1915" y="771525"/>
            <a:ext cx="6440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sym typeface="+mn-ea"/>
              </a:rPr>
              <a:t>2024 年长沙市初中毕业生综合素质评价日程安排表</a:t>
            </a:r>
            <a:endParaRPr lang="zh-CN" altLang="en-US" b="1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7360" y="1306830"/>
          <a:ext cx="7947660" cy="3619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960"/>
                <a:gridCol w="1410335"/>
                <a:gridCol w="4365625"/>
                <a:gridCol w="1602740"/>
              </a:tblGrid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序号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日 期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具 体 工 作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仿宋_GB2312" charset="0"/>
                          <a:cs typeface="仿宋_GB2312" charset="0"/>
                        </a:rPr>
                        <a:t>责任部门</a:t>
                      </a:r>
                      <a:endParaRPr lang="en-US" altLang="en-US" sz="1000" b="1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1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4月20日-21日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初中毕业生语文口语交际、英语口语和艺术考查统一人机对话测试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基教处、学生处、区县教育局、初中学校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2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5月17日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统一下发语文口语交际、英语口语考查以及艺术考查成绩，学校上传理科实验考查成绩</a:t>
                      </a:r>
                      <a:endParaRPr lang="zh-CN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中招办、各初中学校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3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5月20日前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学校组织进行初中毕业生自评、材料审核和学生互评工作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4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5月21日-22日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城区学校上报综合素质评价电子档案材料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5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5月23日-5月31日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城区学生综合素质评价各维度抽样插标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6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6月12日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下发综合素质评价维度插标数据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7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6月21日-25日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初三毕业生综合素质评价教师评价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8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6月26日-28日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学校公示初三毕业生综合素质评价结果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9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6月28日-29日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学校上报综合素质评价最终结果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各初中学校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0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7月3日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200" b="0">
                          <a:latin typeface="仿宋_GB2312" charset="0"/>
                          <a:cs typeface="仿宋_GB2312" charset="0"/>
                        </a:rPr>
                        <a:t>中考成绩发布（含综合素质评价结果）</a:t>
                      </a:r>
                      <a:endParaRPr lang="zh-CN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仿宋_GB2312" charset="0"/>
                          <a:cs typeface="仿宋_GB2312" charset="0"/>
                        </a:rPr>
                        <a:t>中招办</a:t>
                      </a:r>
                      <a:endParaRPr lang="en-US" altLang="en-US" sz="12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431540" y="17101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学生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操作提示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40544" y="1149191"/>
            <a:ext cx="7911465" cy="32380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一、上传时间：平台日常正常开放，在初中前五个学期利用周末或寒暑假时间，将学生本学期以来反映综合素质评价的实证材料上传和遴选至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综合素质评价管理系统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；最后一个学期对材料进行整理后上报为终评材料。</a:t>
            </a:r>
            <a:endParaRPr lang="zh-CN" sz="135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sz="135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二、操作设备：支持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手机与电脑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，从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不同设备上传的内容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均进入学生个人空间。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实证材料的分类上传与遴选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可通过电脑与手机完成，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最终的材料上报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公示举报、学生互评功能暂需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电脑操作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相关手机操作部分已在升级开发中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待升级后也可在手机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完成</a:t>
            </a:r>
            <a:r>
              <a:rPr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操作</a:t>
            </a: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135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sz="135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35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三、操作账号：学生账号与家长账号均可操作。</a:t>
            </a:r>
            <a:endParaRPr sz="135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35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710,&quot;width&quot;:20010}"/>
</p:tagLst>
</file>

<file path=ppt/tags/tag2.xml><?xml version="1.0" encoding="utf-8"?>
<p:tagLst xmlns:p="http://schemas.openxmlformats.org/presentationml/2006/main">
  <p:tag name="KSO_WM_UNIT_PLACING_PICTURE_USER_VIEWPORT" val="{&quot;height&quot;:5865,&quot;width&quot;:10485}"/>
</p:tagLst>
</file>

<file path=ppt/tags/tag3.xml><?xml version="1.0" encoding="utf-8"?>
<p:tagLst xmlns:p="http://schemas.openxmlformats.org/presentationml/2006/main">
  <p:tag name="KSO_WM_UNIT_TABLE_BEAUTIFY" val="smartTable{7cee81bd-facb-4a3f-8652-dbcd318a6387}"/>
  <p:tag name="TABLE_ENDDRAG_ORIGIN_RECT" val="625*287"/>
  <p:tag name="TABLE_ENDDRAG_RECT" val="36*92*625*287"/>
</p:tagLst>
</file>

<file path=ppt/tags/tag4.xml><?xml version="1.0" encoding="utf-8"?>
<p:tagLst xmlns:p="http://schemas.openxmlformats.org/presentationml/2006/main">
  <p:tag name="KSO_WM_UNIT_PLACING_PICTURE_USER_VIEWPORT" val="{&quot;height&quot;:5288,&quot;width&quot;:3234}"/>
</p:tagLst>
</file>

<file path=ppt/tags/tag5.xml><?xml version="1.0" encoding="utf-8"?>
<p:tagLst xmlns:p="http://schemas.openxmlformats.org/presentationml/2006/main">
  <p:tag name="KSO_WM_UNIT_PLACING_PICTURE_USER_VIEWPORT" val="{&quot;height&quot;:5299,&quot;width&quot;:3511}"/>
</p:tagLst>
</file>

<file path=ppt/tags/tag6.xml><?xml version="1.0" encoding="utf-8"?>
<p:tagLst xmlns:p="http://schemas.openxmlformats.org/presentationml/2006/main">
  <p:tag name="KSO_WM_UNIT_PLACING_PICTURE_USER_VIEWPORT" val="{&quot;height&quot;:6408,&quot;width&quot;:8138}"/>
</p:tagLst>
</file>

<file path=ppt/tags/tag7.xml><?xml version="1.0" encoding="utf-8"?>
<p:tagLst xmlns:p="http://schemas.openxmlformats.org/presentationml/2006/main">
  <p:tag name="KSO_WM_UNIT_PLACING_PICTURE_USER_VIEWPORT" val="{&quot;height&quot;:5584,&quot;width&quot;:8021}"/>
</p:tagLst>
</file>

<file path=ppt/tags/tag8.xml><?xml version="1.0" encoding="utf-8"?>
<p:tagLst xmlns:p="http://schemas.openxmlformats.org/presentationml/2006/main">
  <p:tag name="KSO_WPP_MARK_KEY" val="92a617e7-27a4-4bda-a3fd-cb230e6feb93"/>
  <p:tag name="COMMONDATA" val="eyJoZGlkIjoiN2Q5ZjQ5ZDM2YjViYTIyZDdiYTU0Y2E2NDAzMDJjM2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WPS 演示</Application>
  <PresentationFormat>全屏显示(16:9)</PresentationFormat>
  <Paragraphs>228</Paragraphs>
  <Slides>29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Lato</vt:lpstr>
      <vt:lpstr>Segoe Print</vt:lpstr>
      <vt:lpstr>Impact</vt:lpstr>
      <vt:lpstr>方正大标宋简体</vt:lpstr>
      <vt:lpstr>仿宋_GB2312</vt:lpstr>
      <vt:lpstr>仿宋</vt:lpstr>
      <vt:lpstr>Arial Unicode MS</vt:lpstr>
      <vt:lpstr>Calibri</vt:lpstr>
      <vt:lpstr>Wingdings</vt:lpstr>
      <vt:lpstr>Office 主题</vt:lpstr>
      <vt:lpstr>1_Custom Design</vt:lpstr>
      <vt:lpstr>2_Custom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王美淇</cp:lastModifiedBy>
  <cp:revision>3304</cp:revision>
  <dcterms:created xsi:type="dcterms:W3CDTF">2022-03-04T03:58:00Z</dcterms:created>
  <dcterms:modified xsi:type="dcterms:W3CDTF">2024-04-12T02:32:59Z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2052-11.1.0.12650</vt:lpwstr>
  </property>
  <property fmtid="{D5CDD505-2E9C-101B-9397-08002B2CF9AE}" pid="3" name="ICV">
    <vt:lpwstr>22E5CE596D8745009476C86DB033DFA8</vt:lpwstr>
  </property>
</Properties>
</file>