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69" r:id="rId4"/>
  </p:sldMasterIdLst>
  <p:notesMasterIdLst>
    <p:notesMasterId r:id="rId6"/>
  </p:notesMasterIdLst>
  <p:handoutMasterIdLst>
    <p:handoutMasterId r:id="rId32"/>
  </p:handoutMasterIdLst>
  <p:sldIdLst>
    <p:sldId id="1061" r:id="rId5"/>
    <p:sldId id="1395" r:id="rId7"/>
    <p:sldId id="1445" r:id="rId8"/>
    <p:sldId id="1396" r:id="rId9"/>
    <p:sldId id="1441" r:id="rId10"/>
    <p:sldId id="1442" r:id="rId11"/>
    <p:sldId id="1443" r:id="rId12"/>
    <p:sldId id="1444" r:id="rId13"/>
    <p:sldId id="1497" r:id="rId14"/>
    <p:sldId id="1362" r:id="rId15"/>
    <p:sldId id="1363" r:id="rId16"/>
    <p:sldId id="1364" r:id="rId17"/>
    <p:sldId id="1365" r:id="rId18"/>
    <p:sldId id="1366" r:id="rId19"/>
    <p:sldId id="1367" r:id="rId20"/>
    <p:sldId id="1368" r:id="rId21"/>
    <p:sldId id="1393" r:id="rId22"/>
    <p:sldId id="1394" r:id="rId23"/>
    <p:sldId id="1369" r:id="rId24"/>
    <p:sldId id="1355" r:id="rId25"/>
    <p:sldId id="1356" r:id="rId26"/>
    <p:sldId id="1357" r:id="rId27"/>
    <p:sldId id="1358" r:id="rId28"/>
    <p:sldId id="1359" r:id="rId29"/>
    <p:sldId id="1360" r:id="rId30"/>
    <p:sldId id="1361" r:id="rId31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907"/>
    <a:srgbClr val="1A7BAE"/>
    <a:srgbClr val="BF3420"/>
    <a:srgbClr val="C00000"/>
    <a:srgbClr val="F09A88"/>
    <a:srgbClr val="48849A"/>
    <a:srgbClr val="FF606A"/>
    <a:srgbClr val="0070C0"/>
    <a:srgbClr val="558ED5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89452" autoAdjust="0"/>
  </p:normalViewPr>
  <p:slideViewPr>
    <p:cSldViewPr>
      <p:cViewPr varScale="1">
        <p:scale>
          <a:sx n="151" d="100"/>
          <a:sy n="151" d="100"/>
        </p:scale>
        <p:origin x="760" y="184"/>
      </p:cViewPr>
      <p:guideLst>
        <p:guide orient="horz" pos="2274"/>
        <p:guide orient="horz" pos="922"/>
        <p:guide pos="3474"/>
        <p:guide pos="1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03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gs" Target="tags/tag6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8C0D-F48A-462F-84D9-2E8AA5681267}" type="datetime1">
              <a:rPr lang="zh-CN" altLang="en-US"/>
            </a:fld>
            <a:endParaRPr lang="zh-CN" altLang="en-US" sz="142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296B9-D164-4BFA-B9B0-C70CE4C7633A}" type="slidenum">
              <a:rPr lang="zh-CN" altLang="en-US"/>
            </a:fld>
            <a:endParaRPr lang="zh-CN" altLang="en-US" sz="1425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/>
          <p:cNvSpPr/>
          <p:nvPr/>
        </p:nvSpPr>
        <p:spPr>
          <a:xfrm>
            <a:off x="0" y="347663"/>
            <a:ext cx="107156" cy="311944"/>
          </a:xfrm>
          <a:prstGeom prst="roundRect">
            <a:avLst>
              <a:gd name="adj" fmla="val 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9"/>
          <p:cNvSpPr/>
          <p:nvPr/>
        </p:nvSpPr>
        <p:spPr>
          <a:xfrm>
            <a:off x="8603456" y="279797"/>
            <a:ext cx="323850" cy="22383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9145" y="347326"/>
            <a:ext cx="2863105" cy="3126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endParaRPr lang="id-ID" strike="noStrike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3456" y="245269"/>
            <a:ext cx="323850" cy="2917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 noProof="1" dirty="0">
                <a:solidFill>
                  <a:srgbClr val="7F7F7F"/>
                </a:solidFill>
                <a:latin typeface="Lato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DBA829-8D41-D248-8CAE-65D93D534067}" type="slidenum">
              <a:rPr kumimoji="0" lang="en-US" altLang="zh-CN" sz="1000" b="0" i="0" u="none" strike="noStrike" kern="1200" cap="none" spc="0" normalizeH="0" baseline="0" noProof="1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 advTm="3000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" y="4581215"/>
            <a:ext cx="9144000" cy="562285"/>
            <a:chOff x="566555" y="877035"/>
            <a:chExt cx="2340260" cy="164545"/>
          </a:xfrm>
        </p:grpSpPr>
        <p:sp>
          <p:nvSpPr>
            <p:cNvPr id="14" name="矩形 13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987425" y="906145"/>
            <a:ext cx="7287260" cy="1428750"/>
          </a:xfrm>
          <a:prstGeom prst="rect">
            <a:avLst/>
          </a:prstGeom>
          <a:noFill/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长沙市初中生综合素质评价系统</a:t>
            </a:r>
            <a:endParaRPr lang="zh-CN" altLang="en-US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教师操作指南</a:t>
            </a:r>
            <a:endParaRPr lang="zh-CN" altLang="en-US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616370" y="3652319"/>
            <a:ext cx="589565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024.4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系统操作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综评小组教师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1277250" y="1079257"/>
            <a:ext cx="6768575" cy="883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1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Arial" panose="020B0604020202020204" pitchFamily="34" charset="0"/>
              </a:rPr>
              <a:t>教师需要做什么？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Arial" panose="020B0604020202020204" pitchFamily="34" charset="0"/>
              </a:rPr>
              <a:t>分别在哪里操作？</a:t>
            </a:r>
            <a:endParaRPr lang="zh-CN" altLang="en-US" sz="2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4595" y="1941830"/>
            <a:ext cx="715645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进度监控：学生上传情况统计</a:t>
            </a:r>
            <a:r>
              <a:rPr lang="en-US" alt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综合评价完成进度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数据导入：教师评语导入（初中前五个学期）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评价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操作：毕业评价材料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审核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教师评价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举报申诉处理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班主任：班级活动类实证录入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（参与德育活动记录、体育及心理健康活动记录、艺术活动记录、学校劳动教育与活动记录）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班主任：重置学生与家长账号密码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进度监控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1388745"/>
            <a:ext cx="4201001" cy="3430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1390650"/>
            <a:ext cx="4531519" cy="3429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050" y="752475"/>
            <a:ext cx="839279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、点击“进度监控”——“学生上传情况统计”，进行学生上传情况进度监控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点击“进度监控”——“综合评价完成进度”，进行综合评价完成进度监控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数据导入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116965"/>
            <a:ext cx="7847965" cy="35515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050" y="752475"/>
            <a:ext cx="839279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数据导入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教师评语导入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，上传每个学期评语。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教师评价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1059180"/>
            <a:ext cx="3434080" cy="39122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885" y="709930"/>
            <a:ext cx="839279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点击“评价操作”——教师评价任务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——“我要评价”或“继续评价”，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进行教师评价。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15" y="3055620"/>
            <a:ext cx="4313555" cy="1915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15" y="1001395"/>
            <a:ext cx="4313555" cy="19151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举报申诉审核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800" y="744855"/>
            <a:ext cx="839279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举报处理：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评价操作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举报申诉处理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待处理举报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选择要处理的待办信息。点击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详情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查看举报内容，根据实证材料情况，认定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举报成立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举报不成立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209" y="1236345"/>
            <a:ext cx="7892891" cy="366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举报申诉审核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3565" y="726440"/>
            <a:ext cx="839279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、申诉处理：点击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评价操作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举报申诉处理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待处理申诉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选择要处理的待办信息。点击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详情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，查看申诉内容，根据实证材料情况，认定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申诉成立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申诉不成立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406" y="1335405"/>
            <a:ext cx="7764780" cy="365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教师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毕业评价材料审核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2125" y="1242060"/>
            <a:ext cx="4402455" cy="3155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885" y="760095"/>
            <a:ext cx="839279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评价操作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评价材料审核，对学生上报的终评材料进行审核。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242060"/>
            <a:ext cx="4022090" cy="31553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班主任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活动类实证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录入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0" y="715010"/>
            <a:ext cx="8634095" cy="391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进入</a:t>
            </a:r>
            <a:r>
              <a:rPr lang="en-US" altLang="zh-CN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综合素质评价系统</a:t>
            </a:r>
            <a:r>
              <a:rPr lang="en-US" altLang="zh-CN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点击“数据录入”——活动类实证录入，录入学校和班级开展的各类活动情况。</a:t>
            </a:r>
            <a:endParaRPr lang="zh-CN" altLang="en-US" sz="13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6590" y="1252220"/>
            <a:ext cx="7626985" cy="37128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班主任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活动类实证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录入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3715" y="726440"/>
            <a:ext cx="8630285" cy="391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进入</a:t>
            </a:r>
            <a:r>
              <a:rPr lang="en-US" altLang="zh-CN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综合素质评价系统</a:t>
            </a:r>
            <a:r>
              <a:rPr lang="en-US" altLang="zh-CN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3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点击“数据录入”——活动类实证录入，录入学校和班级开展的各类活动情况。</a:t>
            </a:r>
            <a:endParaRPr lang="zh-CN" altLang="en-US" sz="13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" y="1181100"/>
            <a:ext cx="4090670" cy="3823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45" y="1176655"/>
            <a:ext cx="4372610" cy="37687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+mn-ea"/>
              </a:rPr>
              <a:t>班主任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重置学生和家长密码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958" y="760095"/>
            <a:ext cx="839279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班主任进入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账号管理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学生账号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家长账号菜单，可以帮助重置学生或家长密码。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691" y="1242060"/>
            <a:ext cx="7705249" cy="34866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816610"/>
            <a:ext cx="5324475" cy="410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816610"/>
            <a:ext cx="2774950" cy="41084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483" y="830580"/>
            <a:ext cx="8220551" cy="6338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、家长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老师账号密码：登录账号为个人手机号码，由学校录入，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初始密码为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Pw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加账号后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位加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@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，提示密码错误请点击“忘记密码”，按步骤操作处理。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4570" y="1551305"/>
            <a:ext cx="2973070" cy="2583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3498215" y="2809875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35" y="1311910"/>
            <a:ext cx="1988185" cy="3349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" y="1670685"/>
            <a:ext cx="3302000" cy="2823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349" y="741680"/>
            <a:ext cx="7765733" cy="1233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、学生账号密码：学校导入后产生学生账号下发给家长，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初始密码为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Pw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加账号后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位加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@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，提示密码错误请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关注“长沙教育服务平台”微信公众号，登陆绑定家长身份后，进入“我的</a:t>
            </a:r>
            <a:r>
              <a:rPr lang="en-US" altLang="zh-CN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个人中心”，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修改孩子密码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05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05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" y="1445260"/>
            <a:ext cx="2656205" cy="3599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55" y="1445895"/>
            <a:ext cx="2656205" cy="3598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65" y="1445260"/>
            <a:ext cx="2212340" cy="359791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021965" y="300736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769610" y="300736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483" y="831056"/>
            <a:ext cx="7964329" cy="99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、多重身份密码（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多个小孩家长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既是老师又是家长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多个任教身份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多重身份用户在平台中可能在相同或不同的学校被录入过，在平台内录入的是同一个手机号码前提下，密码均为最早本人修改的登录密码，不会因为新增或变更身份改变密码，确实遗忘密码的，请点击“忘记密码”，按步骤操作处理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7895" y="1910080"/>
            <a:ext cx="2973070" cy="2583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197350" y="291719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851660"/>
            <a:ext cx="3302000" cy="2823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-学习阶段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切换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类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800" y="1170940"/>
            <a:ext cx="7785100" cy="3544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>
              <a:lnSpc>
                <a:spcPct val="150000"/>
              </a:lnSpc>
            </a:pP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1、初中阶段：</a:t>
            </a:r>
            <a:r>
              <a:rPr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初中家长账号进入看到还是小学信息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，点击右上角“添加/切换身份”，如提示有新身份，按提示输入验证信息后添加绑定；没有新身份提示，请与就读学校核实录入的家长手机号，从“我的——个人中心”退出，重新登录绑定。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2、高中阶段：</a:t>
            </a:r>
            <a:r>
              <a:rPr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高中家长账号进入看到还是初中信息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，点击右上角“添加/切换身份”，如提示有新身份，按提示输入验证信息后添加绑定；没有新身份提示，请与就读学校核实录入的家长手机号，从“我的——个人中心”退出，重新登录绑定。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、转学：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家长账号进入看到还是原学校信息，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点击右上角“添加/切换身份”，如提示有新身份，按提示输入验证信息后添加绑定；没有新身份提示，请与就读学核实录入的家长手机号，从“我的——个人中心”退出，重新登录绑定。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多重身份切换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类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1483" y="1116806"/>
            <a:ext cx="7879080" cy="3392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、多个小孩家长：（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每个小孩所在学校录入的家长手机号码必须为同一个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操作不同小孩信息时，点击右上角“添加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、既是家长又是老师：（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孩子就读学校与任职学校录入的手机号码必须为同一个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操作不同角色身份时，点击右上角“添加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、多个任教身份：（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初高中部同时任教或工作单位变更，学校录入的手机号码必须为同一个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操作不同角色身份时，点击右上角“添加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身份切换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854075"/>
            <a:ext cx="2656205" cy="359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853440"/>
            <a:ext cx="2520315" cy="3599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152900" y="2324735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483" y="170974"/>
            <a:ext cx="52077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常见问题解决办法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951865"/>
            <a:ext cx="4975860" cy="3754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55" y="668655"/>
            <a:ext cx="2472055" cy="40582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6590" y="1280160"/>
            <a:ext cx="8066405" cy="372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 fontAlgn="auto">
              <a:lnSpc>
                <a:spcPts val="1800"/>
              </a:lnSpc>
            </a:pPr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</a:rPr>
              <a:t>一、强化学校为评价主体</a:t>
            </a:r>
            <a:endParaRPr lang="en-US" sz="13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r>
              <a:rPr lang="en-US" sz="1500" b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学校要将综合素质评价工作与日常教育教学管理相结合，开齐课程、开足课时，积极创造条件、搭建平台、整合资源，充分发挥学校党团和学生组织的作用，引导和组织学生开展有意义的活动；关注每个学生的发展，积极为学生提供展示的舞台。</a:t>
            </a: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/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</a:rPr>
              <a:t>二、强化评价落实的过程性</a:t>
            </a:r>
            <a:endParaRPr lang="en-US" sz="13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r>
              <a:rPr 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     学校要指导学生从初中一年级开始，及时收集整理有关材料，避免初三毕业学期集中突击，务必做到客观真实。每个学期，学校有关部门、班主任以及任课教师要对学生参与各类课程和相关活动的突出表现，通过网络化、智能化等多种手段伴随式记录学生数据，形成成长记录。</a:t>
            </a: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/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</a:rPr>
              <a:t>三、精简实证项目和数量</a:t>
            </a:r>
            <a:endParaRPr lang="en-US" sz="13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r>
              <a:rPr 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     2024年长沙市初中毕业生综合素质评价实证项目总共22项，比原来的27项减少了5项；其中学生上传项目为7项，和原来的16项相比减少了9项。在实证项目的数量要求上，也做了适当的压缩和调整，由原来的“不超过5份”调整为“不超过3份”或“最高级别1份”</a:t>
            </a:r>
            <a:r>
              <a:rPr lang="zh-CN" alt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</a:rPr>
              <a:t>四、优化系统和操作流程</a:t>
            </a:r>
            <a:endParaRPr lang="en-US" sz="13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fontAlgn="auto">
              <a:lnSpc>
                <a:spcPts val="1800"/>
              </a:lnSpc>
            </a:pPr>
            <a:r>
              <a:rPr 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     升级和完善信息化管理系统，加强对学校综合素质评价工作的培训与指导，指导学生熟练掌握评价管理系统的操作。学校</a:t>
            </a:r>
            <a:r>
              <a:rPr lang="zh-CN" alt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en-US" sz="1000" b="0">
                <a:latin typeface="宋体" panose="02010600030101010101" pitchFamily="2" charset="-122"/>
                <a:ea typeface="宋体" panose="02010600030101010101" pitchFamily="2" charset="-122"/>
              </a:rPr>
              <a:t>开放计算机房等场地，为学生日常上传、整理、遴选、提交实证材料提供便利。</a:t>
            </a:r>
            <a:endParaRPr lang="en-US" sz="10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845" y="816610"/>
            <a:ext cx="74015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b="1">
                <a:cs typeface="方正大标宋简体" charset="0"/>
              </a:rPr>
              <a:t>项目精简，系统升级！2024年长沙市初中综合素质评价有这些新变化</a:t>
            </a:r>
            <a:endParaRPr lang="zh-CN" altLang="en-US" b="1">
              <a:cs typeface="方正大标宋简体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7605" y="1221740"/>
            <a:ext cx="7195185" cy="3724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585" y="1260475"/>
            <a:ext cx="6814185" cy="3729314"/>
            <a:chOff x="1971" y="1790"/>
            <a:chExt cx="10731" cy="60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06" y="1790"/>
              <a:ext cx="10640" cy="44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1" y="6162"/>
              <a:ext cx="10731" cy="169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266825"/>
            <a:ext cx="6621780" cy="3400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46530"/>
            <a:ext cx="6597015" cy="3181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455" y="1199515"/>
            <a:ext cx="6793865" cy="38055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日程安排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1915" y="771525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sym typeface="+mn-ea"/>
              </a:rPr>
              <a:t>2024 年长沙市初中毕业生综合素质评价日程安排表</a:t>
            </a:r>
            <a:endParaRPr lang="zh-CN" altLang="en-US" b="1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7360" y="1306830"/>
          <a:ext cx="7947660" cy="3619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960"/>
                <a:gridCol w="1410335"/>
                <a:gridCol w="4365625"/>
                <a:gridCol w="1602740"/>
              </a:tblGrid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序号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日 期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具 体 工 作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责任部门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1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4月20日-21日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初中毕业生语文口语交际、英语口语和艺术考查统一人机对话测试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基教处、学生处、区县教育局、初中学校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2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5月17日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统一下发语文口语交际、英语口语考查以及艺术考查成绩，学校上传理科实验考查成绩</a:t>
                      </a:r>
                      <a:endParaRPr lang="zh-CN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中招办、各初中学校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3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5月20日前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学校组织进行初中毕业生自评、材料审核和学生互评工作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4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5月21日-22日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城区学校上报综合素质评价电子档案材料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5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5月23日-5月31日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城区学生综合素质评价各维度抽样插标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6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6月12日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下发综合素质评价维度插标数据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7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6月21日-25日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初三毕业生综合素质评价教师评价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8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6月26日-28日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学校公示初三毕业生综合素质评价结果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9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6月28日-29日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学校上报综合素质评价最终结果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7月3日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仿宋_GB2312" charset="0"/>
                          <a:cs typeface="仿宋_GB2312" charset="0"/>
                        </a:rPr>
                        <a:t>中考成绩发布（含综合素质评价结果）</a:t>
                      </a:r>
                      <a:endParaRPr lang="zh-CN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710,&quot;width&quot;:20010}"/>
</p:tagLst>
</file>

<file path=ppt/tags/tag2.xml><?xml version="1.0" encoding="utf-8"?>
<p:tagLst xmlns:p="http://schemas.openxmlformats.org/presentationml/2006/main">
  <p:tag name="KSO_WM_UNIT_PLACING_PICTURE_USER_VIEWPORT" val="{&quot;height&quot;:5865,&quot;width&quot;:10485}"/>
</p:tagLst>
</file>

<file path=ppt/tags/tag3.xml><?xml version="1.0" encoding="utf-8"?>
<p:tagLst xmlns:p="http://schemas.openxmlformats.org/presentationml/2006/main">
  <p:tag name="KSO_WM_UNIT_TABLE_BEAUTIFY" val="smartTable{7cee81bd-facb-4a3f-8652-dbcd318a6387}"/>
  <p:tag name="TABLE_ENDDRAG_ORIGIN_RECT" val="625*287"/>
  <p:tag name="TABLE_ENDDRAG_RECT" val="36*92*625*287"/>
</p:tagLst>
</file>

<file path=ppt/tags/tag4.xml><?xml version="1.0" encoding="utf-8"?>
<p:tagLst xmlns:p="http://schemas.openxmlformats.org/presentationml/2006/main">
  <p:tag name="KSO_WM_TEMPLATE_CATEGORY" val="diagram"/>
  <p:tag name="KSO_WM_TEMPLATE_INDEX" val="160266"/>
  <p:tag name="KSO_WM_UNIT_TYPE" val="f"/>
  <p:tag name="KSO_WM_UNIT_INDEX" val="1"/>
  <p:tag name="KSO_WM_UNIT_ID" val="diagram160266_4*f*1"/>
  <p:tag name="KSO_WM_UNIT_CLEAR" val="1"/>
  <p:tag name="KSO_WM_UNIT_LAYERLEVEL" val="1"/>
  <p:tag name="KSO_WM_UNIT_VALUE" val="87"/>
  <p:tag name="KSO_WM_UNIT_HIGHLIGHT" val="0"/>
  <p:tag name="KSO_WM_UNIT_COMPATIBLE" val="0"/>
  <p:tag name="KSO_WM_BEAUTIFY_FLAG" val="#wm#"/>
  <p:tag name="KSO_WM_TAG_VERSION" val="1.0"/>
  <p:tag name="KSO_WM_UNIT_PRESET_TEXT" val="LOREM IPSUM DOLOR SIT AMET LOREM IPSUM DOLOR SIT AMET LOREM IPSUM DOLOR SIT AMET LOREM IPSUM"/>
</p:tagLst>
</file>

<file path=ppt/tags/tag5.xml><?xml version="1.0" encoding="utf-8"?>
<p:tagLst xmlns:p="http://schemas.openxmlformats.org/presentationml/2006/main">
  <p:tag name="KSO_WM_UNIT_PLACING_PICTURE_USER_VIEWPORT" val="{&quot;height&quot;:5847,&quot;width&quot;:12011}"/>
</p:tagLst>
</file>

<file path=ppt/tags/tag6.xml><?xml version="1.0" encoding="utf-8"?>
<p:tagLst xmlns:p="http://schemas.openxmlformats.org/presentationml/2006/main">
  <p:tag name="KSO_WPP_MARK_KEY" val="92a617e7-27a4-4bda-a3fd-cb230e6feb93"/>
  <p:tag name="COMMONDATA" val="eyJoZGlkIjoiN2Q5ZjQ5ZDM2YjViYTIyZDdiYTU0Y2E2NDAzMDJjM2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2930</Words>
  <Application>WPS 演示</Application>
  <PresentationFormat>全屏显示(16:9)</PresentationFormat>
  <Paragraphs>227</Paragraphs>
  <Slides>26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Lato</vt:lpstr>
      <vt:lpstr>Segoe Print</vt:lpstr>
      <vt:lpstr>Impact</vt:lpstr>
      <vt:lpstr>方正大标宋简体</vt:lpstr>
      <vt:lpstr>仿宋_GB2312</vt:lpstr>
      <vt:lpstr>仿宋</vt:lpstr>
      <vt:lpstr>Arial Unicode MS</vt:lpstr>
      <vt:lpstr>Calibri</vt:lpstr>
      <vt:lpstr>Wingdings</vt:lpstr>
      <vt:lpstr>Office 主题</vt:lpstr>
      <vt:lpstr>1_Custom Design</vt:lpstr>
      <vt:lpstr>2_Custom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王美淇</cp:lastModifiedBy>
  <cp:revision>3303</cp:revision>
  <dcterms:created xsi:type="dcterms:W3CDTF">2022-03-04T03:58:00Z</dcterms:created>
  <dcterms:modified xsi:type="dcterms:W3CDTF">2024-04-12T02:29:41Z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2052-11.1.0.12650</vt:lpwstr>
  </property>
  <property fmtid="{D5CDD505-2E9C-101B-9397-08002B2CF9AE}" pid="3" name="ICV">
    <vt:lpwstr>D5B492843B904C3DBBF9DAE9E007EA32</vt:lpwstr>
  </property>
</Properties>
</file>