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69" r:id="rId4"/>
  </p:sldMasterIdLst>
  <p:notesMasterIdLst>
    <p:notesMasterId r:id="rId6"/>
  </p:notesMasterIdLst>
  <p:handoutMasterIdLst>
    <p:handoutMasterId r:id="rId35"/>
  </p:handoutMasterIdLst>
  <p:sldIdLst>
    <p:sldId id="1380" r:id="rId5"/>
    <p:sldId id="1381" r:id="rId7"/>
    <p:sldId id="1382" r:id="rId8"/>
    <p:sldId id="1383" r:id="rId9"/>
    <p:sldId id="1384" r:id="rId10"/>
    <p:sldId id="1385" r:id="rId11"/>
    <p:sldId id="1386" r:id="rId12"/>
    <p:sldId id="1387" r:id="rId13"/>
    <p:sldId id="1388" r:id="rId14"/>
    <p:sldId id="1389" r:id="rId15"/>
    <p:sldId id="1390" r:id="rId16"/>
    <p:sldId id="1391" r:id="rId17"/>
    <p:sldId id="1392" r:id="rId18"/>
    <p:sldId id="1393" r:id="rId19"/>
    <p:sldId id="1394" r:id="rId20"/>
    <p:sldId id="1395" r:id="rId21"/>
    <p:sldId id="1396" r:id="rId22"/>
    <p:sldId id="1397" r:id="rId23"/>
    <p:sldId id="1398" r:id="rId24"/>
    <p:sldId id="1399" r:id="rId25"/>
    <p:sldId id="1400" r:id="rId26"/>
    <p:sldId id="1401" r:id="rId27"/>
    <p:sldId id="1402" r:id="rId28"/>
    <p:sldId id="1403" r:id="rId29"/>
    <p:sldId id="1404" r:id="rId30"/>
    <p:sldId id="1405" r:id="rId31"/>
    <p:sldId id="1406" r:id="rId32"/>
    <p:sldId id="1407" r:id="rId33"/>
    <p:sldId id="1408" r:id="rId34"/>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DA907"/>
    <a:srgbClr val="1A7BAE"/>
    <a:srgbClr val="BF3420"/>
    <a:srgbClr val="C00000"/>
    <a:srgbClr val="F09A88"/>
    <a:srgbClr val="48849A"/>
    <a:srgbClr val="FF606A"/>
    <a:srgbClr val="0070C0"/>
    <a:srgbClr val="558ED5"/>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9"/>
    <p:restoredTop sz="89452" autoAdjust="0"/>
  </p:normalViewPr>
  <p:slideViewPr>
    <p:cSldViewPr>
      <p:cViewPr varScale="1">
        <p:scale>
          <a:sx n="137" d="100"/>
          <a:sy n="137" d="100"/>
        </p:scale>
        <p:origin x="-532" y="-64"/>
      </p:cViewPr>
      <p:guideLst>
        <p:guide orient="horz" pos="2326"/>
        <p:guide orient="horz" pos="966"/>
        <p:guide pos="3457"/>
        <p:guide pos="194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44" y="-84"/>
      </p:cViewPr>
      <p:guideLst>
        <p:guide orient="horz" pos="2840"/>
        <p:guide pos="2032"/>
      </p:guideLst>
    </p:cSldViewPr>
  </p:notes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0" Type="http://schemas.openxmlformats.org/officeDocument/2006/relationships/tags" Target="tags/tag10.xml"/><Relationship Id="rId4" Type="http://schemas.openxmlformats.org/officeDocument/2006/relationships/slideMaster" Target="slideMasters/slideMaster3.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B56024-E033-460B-B461-F9C8C93C904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5472FC-EDD4-43B4-B218-6888597E2A2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03541-C361-4440-AA44-DBB6527DDB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461BB-BB29-447B-86E6-652C097B04C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C89461BB-BB29-447B-86E6-652C097B04C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椭圆 1"/>
          <p:cNvSpPr/>
          <p:nvPr userDrawn="1"/>
        </p:nvSpPr>
        <p:spPr>
          <a:xfrm rot="5400000">
            <a:off x="1790966" y="425408"/>
            <a:ext cx="2028376" cy="1177563"/>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7"/>
          <p:cNvSpPr/>
          <p:nvPr userDrawn="1"/>
        </p:nvSpPr>
        <p:spPr>
          <a:xfrm rot="5400000">
            <a:off x="2809827" y="584110"/>
            <a:ext cx="2346109" cy="117789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12"/>
          <p:cNvSpPr/>
          <p:nvPr userDrawn="1"/>
        </p:nvSpPr>
        <p:spPr>
          <a:xfrm rot="5400000">
            <a:off x="5324309" y="425407"/>
            <a:ext cx="2028375" cy="1177562"/>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13"/>
          <p:cNvSpPr/>
          <p:nvPr userDrawn="1"/>
        </p:nvSpPr>
        <p:spPr>
          <a:xfrm rot="5400000">
            <a:off x="3987408" y="584418"/>
            <a:ext cx="2346724" cy="117789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弧形 5"/>
          <p:cNvSpPr/>
          <p:nvPr userDrawn="1"/>
        </p:nvSpPr>
        <p:spPr>
          <a:xfrm>
            <a:off x="2074528" y="-2513200"/>
            <a:ext cx="4994940" cy="499494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椭圆 6"/>
          <p:cNvSpPr/>
          <p:nvPr userDrawn="1"/>
        </p:nvSpPr>
        <p:spPr>
          <a:xfrm>
            <a:off x="4493240" y="2414232"/>
            <a:ext cx="157518" cy="15751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628650" y="4767263"/>
            <a:ext cx="2057400" cy="273844"/>
          </a:xfrm>
          <a:prstGeom prst="rect">
            <a:avLst/>
          </a:prstGeom>
        </p:spPr>
        <p:txBody>
          <a:bodyPr/>
          <a:lstStyle>
            <a:lvl1pPr>
              <a:defRPr/>
            </a:lvl1pPr>
          </a:lstStyle>
          <a:p>
            <a:pPr>
              <a:defRPr/>
            </a:pPr>
            <a:fld id="{3B098C0D-F48A-462F-84D9-2E8AA5681267}" type="datetime1">
              <a:rPr lang="zh-CN" altLang="en-US"/>
            </a:fld>
            <a:endParaRPr lang="zh-CN" altLang="en-US" sz="1425">
              <a:solidFill>
                <a:schemeClr val="tx1"/>
              </a:solidFill>
            </a:endParaRPr>
          </a:p>
        </p:txBody>
      </p:sp>
      <p:sp>
        <p:nvSpPr>
          <p:cNvPr id="4" name="页脚占位符 4"/>
          <p:cNvSpPr>
            <a:spLocks noGrp="1" noChangeArrowheads="1"/>
          </p:cNvSpPr>
          <p:nvPr>
            <p:ph type="ftr" sz="quarter" idx="11"/>
          </p:nvPr>
        </p:nvSpPr>
        <p:spPr>
          <a:xfrm>
            <a:off x="3028950" y="4767263"/>
            <a:ext cx="3086100" cy="273844"/>
          </a:xfrm>
          <a:prstGeom prst="rect">
            <a:avLst/>
          </a:prstGeom>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6457950" y="4767263"/>
            <a:ext cx="2057400" cy="273844"/>
          </a:xfrm>
          <a:prstGeom prst="rect">
            <a:avLst/>
          </a:prstGeom>
        </p:spPr>
        <p:txBody>
          <a:bodyPr/>
          <a:lstStyle>
            <a:lvl1pPr>
              <a:defRPr/>
            </a:lvl1pPr>
          </a:lstStyle>
          <a:p>
            <a:fld id="{6BA296B9-D164-4BFA-B9B0-C70CE4C7633A}" type="slidenum">
              <a:rPr lang="zh-CN" altLang="en-US"/>
            </a:fld>
            <a:endParaRPr lang="zh-CN" altLang="en-US" sz="1425">
              <a:solidFill>
                <a:schemeClr val="tx1"/>
              </a:solidFill>
            </a:endParaRPr>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4"/>
          <p:cNvSpPr>
            <a:spLocks noGrp="1"/>
          </p:cNvSpPr>
          <p:nvPr>
            <p:ph type="sldNum" sz="quarter" idx="12"/>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dirty="0"/>
          </a:p>
        </p:txBody>
      </p:sp>
      <p:sp>
        <p:nvSpPr>
          <p:cNvPr id="5"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endParaRPr lang="en-US" dirty="0"/>
          </a:p>
        </p:txBody>
      </p:sp>
      <p:sp>
        <p:nvSpPr>
          <p:cNvPr id="6"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endParaRPr lang="en-US" dirty="0"/>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bg>
      <p:bgPr>
        <a:solidFill>
          <a:srgbClr val="F2F2F2"/>
        </a:solidFill>
        <a:effectLst/>
      </p:bgPr>
    </p:bg>
    <p:spTree>
      <p:nvGrpSpPr>
        <p:cNvPr id="1" name=""/>
        <p:cNvGrpSpPr/>
        <p:nvPr/>
      </p:nvGrpSpPr>
      <p:grpSpPr>
        <a:xfrm>
          <a:off x="0" y="0"/>
          <a:ext cx="0" cy="0"/>
          <a:chOff x="0" y="0"/>
          <a:chExt cx="0" cy="0"/>
        </a:xfrm>
      </p:grpSpPr>
      <p:sp>
        <p:nvSpPr>
          <p:cNvPr id="2" name="Rounded Rectangle 12"/>
          <p:cNvSpPr/>
          <p:nvPr/>
        </p:nvSpPr>
        <p:spPr>
          <a:xfrm>
            <a:off x="0" y="347663"/>
            <a:ext cx="107156" cy="311944"/>
          </a:xfrm>
          <a:prstGeom prst="roundRect">
            <a:avLst>
              <a:gd name="adj" fmla="val 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white"/>
              </a:solidFill>
              <a:effectLst/>
              <a:uLnTx/>
              <a:uFillTx/>
              <a:latin typeface="+mn-lt"/>
              <a:ea typeface="+mn-ea"/>
              <a:cs typeface="+mn-cs"/>
            </a:endParaRPr>
          </a:p>
        </p:txBody>
      </p:sp>
      <p:sp>
        <p:nvSpPr>
          <p:cNvPr id="3" name="Rounded Rectangle 9"/>
          <p:cNvSpPr/>
          <p:nvPr/>
        </p:nvSpPr>
        <p:spPr>
          <a:xfrm>
            <a:off x="8603456" y="279797"/>
            <a:ext cx="323850" cy="223838"/>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white">
                  <a:lumMod val="50000"/>
                </a:prstClr>
              </a:solidFill>
              <a:effectLst/>
              <a:uLnTx/>
              <a:uFillTx/>
              <a:latin typeface="+mn-lt"/>
              <a:ea typeface="+mn-ea"/>
              <a:cs typeface="+mn-cs"/>
            </a:endParaRPr>
          </a:p>
        </p:txBody>
      </p:sp>
      <p:sp>
        <p:nvSpPr>
          <p:cNvPr id="7" name="Text Placeholder 10"/>
          <p:cNvSpPr>
            <a:spLocks noGrp="1"/>
          </p:cNvSpPr>
          <p:nvPr>
            <p:ph type="body" sz="quarter" idx="13"/>
          </p:nvPr>
        </p:nvSpPr>
        <p:spPr>
          <a:xfrm>
            <a:off x="189145" y="347326"/>
            <a:ext cx="2863105" cy="312617"/>
          </a:xfrm>
          <a:prstGeom prst="rect">
            <a:avLst/>
          </a:prstGeom>
        </p:spPr>
        <p:txBody>
          <a:bodyPr lIns="0" tIns="0" rIns="0" bIns="0" anchor="ctr" anchorCtr="0">
            <a:noAutofit/>
          </a:bodyPr>
          <a:lstStyle>
            <a:lvl1pPr marL="0" indent="0">
              <a:buNone/>
              <a:defRPr sz="1500">
                <a:solidFill>
                  <a:schemeClr val="tx1">
                    <a:lumMod val="75000"/>
                    <a:lumOff val="25000"/>
                  </a:schemeClr>
                </a:solidFill>
                <a:latin typeface="微软雅黑" panose="020B0503020204020204" charset="-122"/>
                <a:ea typeface="微软雅黑" panose="020B0503020204020204" charset="-122"/>
              </a:defRPr>
            </a:lvl1pPr>
          </a:lstStyle>
          <a:p>
            <a:pPr lvl="0" fontAlgn="base"/>
            <a:endParaRPr lang="id-ID" strike="noStrike" noProof="1"/>
          </a:p>
        </p:txBody>
      </p:sp>
      <p:sp>
        <p:nvSpPr>
          <p:cNvPr id="4" name="Slide Number Placeholder 5"/>
          <p:cNvSpPr>
            <a:spLocks noGrp="1"/>
          </p:cNvSpPr>
          <p:nvPr>
            <p:ph type="sldNum" sz="quarter" idx="4"/>
          </p:nvPr>
        </p:nvSpPr>
        <p:spPr>
          <a:xfrm>
            <a:off x="8603456" y="245269"/>
            <a:ext cx="323850" cy="291704"/>
          </a:xfrm>
          <a:prstGeom prst="rect">
            <a:avLst/>
          </a:prstGeom>
        </p:spPr>
        <p:txBody>
          <a:bodyPr lIns="0" tIns="0" rIns="0" bIns="0"/>
          <a:lstStyle>
            <a:lvl1pPr algn="ctr">
              <a:defRPr sz="750" noProof="1" dirty="0">
                <a:solidFill>
                  <a:srgbClr val="7F7F7F"/>
                </a:solidFill>
                <a:latin typeface="Lato"/>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44DBA829-8D41-D248-8CAE-65D93D534067}" type="slidenum">
              <a:rPr kumimoji="0" lang="en-US" altLang="zh-CN" sz="1000" b="0" i="0" u="none" strike="noStrike" kern="1200" cap="none" spc="0" normalizeH="0" baseline="0" noProof="1" dirty="0">
                <a:ln>
                  <a:noFill/>
                </a:ln>
                <a:solidFill>
                  <a:srgbClr val="7F7F7F"/>
                </a:solidFill>
                <a:effectLst/>
                <a:uLnTx/>
                <a:uFillTx/>
                <a:latin typeface="Lato"/>
                <a:ea typeface="宋体" panose="02010600030101010101" pitchFamily="2" charset="-122"/>
                <a:cs typeface="+mn-cs"/>
              </a:rPr>
            </a:fld>
            <a:endParaRPr kumimoji="0" lang="en-US" altLang="zh-CN" sz="1000" b="0" i="0" u="none" strike="noStrike" kern="1200" cap="none" spc="0" normalizeH="0" baseline="0" noProof="1">
              <a:ln>
                <a:noFill/>
              </a:ln>
              <a:solidFill>
                <a:srgbClr val="7F7F7F"/>
              </a:solidFill>
              <a:effectLst/>
              <a:uLnTx/>
              <a:uFillTx/>
              <a:latin typeface="Lato"/>
              <a:ea typeface="宋体" panose="02010600030101010101" pitchFamily="2" charset="-122"/>
              <a:cs typeface="+mn-cs"/>
            </a:endParaRPr>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Free Blank With Footer">
    <p:spTree>
      <p:nvGrpSpPr>
        <p:cNvPr id="1" name=""/>
        <p:cNvGrpSpPr/>
        <p:nvPr/>
      </p:nvGrpSpPr>
      <p:grpSpPr>
        <a:xfrm>
          <a:off x="0" y="0"/>
          <a:ext cx="0" cy="0"/>
          <a:chOff x="0" y="0"/>
          <a:chExt cx="0" cy="0"/>
        </a:xfrm>
      </p:grpSpPr>
      <p:sp>
        <p:nvSpPr>
          <p:cNvPr id="7" name="Flowchart: Off-page Connector 6"/>
          <p:cNvSpPr/>
          <p:nvPr/>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4"/>
          <p:cNvSpPr>
            <a:spLocks noGrp="1"/>
          </p:cNvSpPr>
          <p:nvPr>
            <p:ph type="sldNum" sz="quarter" idx="12"/>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dirty="0"/>
          </a:p>
        </p:txBody>
      </p:sp>
      <p:sp>
        <p:nvSpPr>
          <p:cNvPr id="5"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endParaRPr lang="en-US" dirty="0"/>
          </a:p>
        </p:txBody>
      </p:sp>
      <p:sp>
        <p:nvSpPr>
          <p:cNvPr id="6"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endParaRPr lang="en-US" dirty="0"/>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grpSp>
        <p:nvGrpSpPr>
          <p:cNvPr id="2" name="组合 1"/>
          <p:cNvGrpSpPr/>
          <p:nvPr userDrawn="1"/>
        </p:nvGrpSpPr>
        <p:grpSpPr>
          <a:xfrm>
            <a:off x="281524" y="0"/>
            <a:ext cx="105725" cy="721610"/>
            <a:chOff x="281524" y="0"/>
            <a:chExt cx="105725" cy="721610"/>
          </a:xfrm>
          <a:solidFill>
            <a:srgbClr val="1A7BAE"/>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56" y="4963098"/>
            <a:ext cx="105725" cy="180402"/>
            <a:chOff x="281524" y="0"/>
            <a:chExt cx="105725" cy="721610"/>
          </a:xfrm>
          <a:solidFill>
            <a:srgbClr val="1A7BAE"/>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userDrawn="1"/>
        </p:nvCxnSpPr>
        <p:spPr>
          <a:xfrm>
            <a:off x="521550" y="681540"/>
            <a:ext cx="35103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grpSp>
        <p:nvGrpSpPr>
          <p:cNvPr id="2" name="组合 1"/>
          <p:cNvGrpSpPr/>
          <p:nvPr userDrawn="1"/>
        </p:nvGrpSpPr>
        <p:grpSpPr>
          <a:xfrm>
            <a:off x="281524" y="0"/>
            <a:ext cx="105725" cy="721610"/>
            <a:chOff x="281524" y="0"/>
            <a:chExt cx="105725" cy="721610"/>
          </a:xfrm>
          <a:solidFill>
            <a:srgbClr val="95BC49"/>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56" y="4963098"/>
            <a:ext cx="105725" cy="180402"/>
            <a:chOff x="281524" y="0"/>
            <a:chExt cx="105725" cy="721610"/>
          </a:xfrm>
          <a:solidFill>
            <a:srgbClr val="95BC49"/>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userDrawn="1"/>
        </p:nvCxnSpPr>
        <p:spPr>
          <a:xfrm>
            <a:off x="521550" y="681540"/>
            <a:ext cx="35103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2" name="组合 1"/>
          <p:cNvGrpSpPr/>
          <p:nvPr userDrawn="1"/>
        </p:nvGrpSpPr>
        <p:grpSpPr>
          <a:xfrm>
            <a:off x="281524" y="0"/>
            <a:ext cx="105725" cy="721610"/>
            <a:chOff x="281524" y="0"/>
            <a:chExt cx="105725" cy="721610"/>
          </a:xfrm>
          <a:solidFill>
            <a:srgbClr val="FDA907"/>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56" y="4963098"/>
            <a:ext cx="105725" cy="180402"/>
            <a:chOff x="281524" y="0"/>
            <a:chExt cx="105725" cy="721610"/>
          </a:xfrm>
          <a:solidFill>
            <a:srgbClr val="FDA907"/>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userDrawn="1"/>
        </p:nvCxnSpPr>
        <p:spPr>
          <a:xfrm>
            <a:off x="521550" y="681540"/>
            <a:ext cx="35103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2" name="组合 1"/>
          <p:cNvGrpSpPr/>
          <p:nvPr userDrawn="1"/>
        </p:nvGrpSpPr>
        <p:grpSpPr>
          <a:xfrm>
            <a:off x="281524" y="0"/>
            <a:ext cx="105725" cy="721610"/>
            <a:chOff x="281524" y="0"/>
            <a:chExt cx="105725" cy="721610"/>
          </a:xfrm>
          <a:solidFill>
            <a:srgbClr val="BF3420"/>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56" y="4963098"/>
            <a:ext cx="105725" cy="180402"/>
            <a:chOff x="281524" y="0"/>
            <a:chExt cx="105725" cy="721610"/>
          </a:xfrm>
          <a:solidFill>
            <a:srgbClr val="BF3420"/>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userDrawn="1"/>
        </p:nvCxnSpPr>
        <p:spPr>
          <a:xfrm>
            <a:off x="521550" y="681540"/>
            <a:ext cx="35103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2" name="组合 1"/>
          <p:cNvGrpSpPr/>
          <p:nvPr userDrawn="1"/>
        </p:nvGrpSpPr>
        <p:grpSpPr>
          <a:xfrm>
            <a:off x="161510" y="0"/>
            <a:ext cx="225739" cy="721610"/>
            <a:chOff x="161510" y="0"/>
            <a:chExt cx="225739" cy="721610"/>
          </a:xfrm>
        </p:grpSpPr>
        <p:sp>
          <p:nvSpPr>
            <p:cNvPr id="3" name="矩形 2"/>
            <p:cNvSpPr/>
            <p:nvPr/>
          </p:nvSpPr>
          <p:spPr>
            <a:xfrm>
              <a:off x="161510" y="0"/>
              <a:ext cx="45719" cy="721610"/>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1517" y="0"/>
              <a:ext cx="45719" cy="721610"/>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1524" y="0"/>
              <a:ext cx="45719" cy="721610"/>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56" y="4963098"/>
            <a:ext cx="225739" cy="180402"/>
            <a:chOff x="161510" y="0"/>
            <a:chExt cx="225739" cy="721610"/>
          </a:xfrm>
        </p:grpSpPr>
        <p:sp>
          <p:nvSpPr>
            <p:cNvPr id="8" name="矩形 7"/>
            <p:cNvSpPr/>
            <p:nvPr/>
          </p:nvSpPr>
          <p:spPr>
            <a:xfrm>
              <a:off x="161510" y="0"/>
              <a:ext cx="45719" cy="721610"/>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21517" y="0"/>
              <a:ext cx="45719" cy="721610"/>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1524" y="0"/>
              <a:ext cx="45719" cy="721610"/>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矩形 11"/>
          <p:cNvSpPr/>
          <p:nvPr userDrawn="1"/>
        </p:nvSpPr>
        <p:spPr>
          <a:xfrm>
            <a:off x="0" y="2706765"/>
            <a:ext cx="9144000" cy="135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C:\Documents and Settings\yangweizhou\桌面\2.jpg"/>
          <p:cNvPicPr>
            <a:picLocks noChangeAspect="1" noChangeArrowheads="1"/>
          </p:cNvPicPr>
          <p:nvPr userDrawn="1"/>
        </p:nvPicPr>
        <p:blipFill rotWithShape="1">
          <a:blip r:embed="rId2"/>
          <a:srcRect b="20467"/>
          <a:stretch>
            <a:fillRect/>
          </a:stretch>
        </p:blipFill>
        <p:spPr bwMode="auto">
          <a:xfrm>
            <a:off x="0" y="0"/>
            <a:ext cx="9144000" cy="5143500"/>
          </a:xfrm>
          <a:prstGeom prst="rect">
            <a:avLst/>
          </a:prstGeom>
          <a:noFill/>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Lst>
  <p:transition spd="slow" advTm="3000">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spd="slow" advTm="3000">
    <p:push dir="u"/>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png"/><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jpeg"/><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0.png"/><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4.png"/><Relationship Id="rId1"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9.png"/><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 y="4581215"/>
            <a:ext cx="9144000" cy="562285"/>
            <a:chOff x="566555" y="877035"/>
            <a:chExt cx="2340260" cy="164545"/>
          </a:xfrm>
        </p:grpSpPr>
        <p:sp>
          <p:nvSpPr>
            <p:cNvPr id="14" name="矩形 13"/>
            <p:cNvSpPr/>
            <p:nvPr/>
          </p:nvSpPr>
          <p:spPr>
            <a:xfrm>
              <a:off x="1151620" y="877035"/>
              <a:ext cx="585065" cy="164545"/>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66555" y="877035"/>
              <a:ext cx="585065" cy="164545"/>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36685" y="877035"/>
              <a:ext cx="585065" cy="164545"/>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321750" y="877035"/>
              <a:ext cx="585065" cy="164545"/>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4"/>
          <p:cNvSpPr txBox="1"/>
          <p:nvPr/>
        </p:nvSpPr>
        <p:spPr>
          <a:xfrm>
            <a:off x="987425" y="906145"/>
            <a:ext cx="7287260" cy="1428750"/>
          </a:xfrm>
          <a:prstGeom prst="rect">
            <a:avLst/>
          </a:prstGeom>
          <a:noFill/>
          <a:effectLst/>
        </p:spPr>
        <p:txBody>
          <a:bodyPr wrap="square" rtlCol="0">
            <a:noAutofit/>
            <a:scene3d>
              <a:camera prst="orthographicFront"/>
              <a:lightRig rig="threePt" dir="t"/>
            </a:scene3d>
          </a:bodyPr>
          <a:lstStyle/>
          <a:p>
            <a:pPr algn="ctr" fontAlgn="auto">
              <a:lnSpc>
                <a:spcPct val="150000"/>
              </a:lnSpc>
            </a:pPr>
            <a:r>
              <a:rPr lang="zh-CN" altLang="en-US" sz="3000" dirty="0" smtClean="0">
                <a:solidFill>
                  <a:schemeClr val="tx1"/>
                </a:solidFill>
                <a:effectLst>
                  <a:outerShdw blurRad="38100" dist="19050" dir="2700000" algn="tl" rotWithShape="0">
                    <a:schemeClr val="dk1">
                      <a:alpha val="40000"/>
                    </a:schemeClr>
                  </a:outerShdw>
                </a:effectLst>
                <a:latin typeface="+mj-ea"/>
                <a:ea typeface="+mj-ea"/>
              </a:rPr>
              <a:t>长沙市初中生综合素质评价系统</a:t>
            </a:r>
            <a:endParaRPr lang="zh-CN" altLang="en-US" sz="3000" dirty="0" smtClean="0">
              <a:solidFill>
                <a:schemeClr val="tx1"/>
              </a:solidFill>
              <a:effectLst>
                <a:outerShdw blurRad="38100" dist="19050" dir="2700000" algn="tl" rotWithShape="0">
                  <a:schemeClr val="dk1">
                    <a:alpha val="40000"/>
                  </a:schemeClr>
                </a:outerShdw>
              </a:effectLst>
              <a:latin typeface="+mj-ea"/>
              <a:ea typeface="+mj-ea"/>
            </a:endParaRPr>
          </a:p>
          <a:p>
            <a:pPr algn="ctr" fontAlgn="auto">
              <a:lnSpc>
                <a:spcPct val="150000"/>
              </a:lnSpc>
            </a:pPr>
            <a:r>
              <a:rPr lang="zh-CN" altLang="en-US" sz="3000" dirty="0" smtClean="0">
                <a:solidFill>
                  <a:schemeClr val="tx1"/>
                </a:solidFill>
                <a:effectLst>
                  <a:outerShdw blurRad="38100" dist="19050" dir="2700000" algn="tl" rotWithShape="0">
                    <a:schemeClr val="dk1">
                      <a:alpha val="40000"/>
                    </a:schemeClr>
                  </a:outerShdw>
                </a:effectLst>
                <a:latin typeface="+mj-ea"/>
                <a:ea typeface="+mj-ea"/>
              </a:rPr>
              <a:t>管理员操作指南</a:t>
            </a:r>
            <a:endParaRPr lang="zh-CN" altLang="en-US" sz="3000" dirty="0" smtClean="0">
              <a:solidFill>
                <a:schemeClr val="tx1"/>
              </a:solidFill>
              <a:effectLst>
                <a:outerShdw blurRad="38100" dist="19050" dir="2700000" algn="tl" rotWithShape="0">
                  <a:schemeClr val="dk1">
                    <a:alpha val="40000"/>
                  </a:schemeClr>
                </a:outerShdw>
              </a:effectLst>
              <a:latin typeface="+mj-ea"/>
              <a:ea typeface="+mj-ea"/>
            </a:endParaRPr>
          </a:p>
        </p:txBody>
      </p:sp>
      <p:sp>
        <p:nvSpPr>
          <p:cNvPr id="22" name="TextBox 24"/>
          <p:cNvSpPr txBox="1"/>
          <p:nvPr/>
        </p:nvSpPr>
        <p:spPr>
          <a:xfrm>
            <a:off x="1616370" y="3652319"/>
            <a:ext cx="5895655" cy="337185"/>
          </a:xfrm>
          <a:prstGeom prst="rect">
            <a:avLst/>
          </a:prstGeom>
          <a:noFill/>
          <a:effectLst/>
        </p:spPr>
        <p:txBody>
          <a:bodyPr wrap="square" rtlCol="0">
            <a:spAutoFit/>
          </a:bodyPr>
          <a:lstStyle/>
          <a:p>
            <a:pPr algn="ctr"/>
            <a:r>
              <a:rPr lang="en-US" altLang="zh-CN" sz="1600" dirty="0" smtClean="0">
                <a:solidFill>
                  <a:schemeClr val="tx1">
                    <a:lumMod val="95000"/>
                    <a:lumOff val="5000"/>
                  </a:schemeClr>
                </a:solidFill>
              </a:rPr>
              <a:t>2</a:t>
            </a:r>
            <a:r>
              <a:rPr lang="en-US" sz="1600" dirty="0" smtClean="0">
                <a:solidFill>
                  <a:schemeClr val="tx1">
                    <a:lumMod val="95000"/>
                    <a:lumOff val="5000"/>
                  </a:schemeClr>
                </a:solidFill>
              </a:rPr>
              <a:t>024.4</a:t>
            </a:r>
            <a:endParaRPr lang="en-US" sz="1600" dirty="0" smtClean="0">
              <a:solidFill>
                <a:schemeClr val="tx1">
                  <a:lumMod val="95000"/>
                  <a:lumOff val="5000"/>
                </a:schemeClr>
              </a:solidFill>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系统操作</a:t>
            </a:r>
            <a:r>
              <a:rPr lang="en-US" altLang="zh-CN" sz="2000" b="1" dirty="0">
                <a:solidFill>
                  <a:schemeClr val="tx1">
                    <a:lumMod val="85000"/>
                    <a:lumOff val="15000"/>
                  </a:schemeClr>
                </a:solidFill>
                <a:latin typeface="Impact" panose="020B0806030902050204" pitchFamily="34" charset="0"/>
              </a:rPr>
              <a:t>-</a:t>
            </a:r>
            <a:r>
              <a:rPr lang="zh-CN" altLang="en-US" sz="2000" b="1" dirty="0">
                <a:solidFill>
                  <a:schemeClr val="tx1">
                    <a:lumMod val="85000"/>
                    <a:lumOff val="15000"/>
                  </a:schemeClr>
                </a:solidFill>
                <a:latin typeface="Impact" panose="020B0806030902050204" pitchFamily="34" charset="0"/>
              </a:rPr>
              <a:t>学校管理员</a:t>
            </a:r>
            <a:endParaRPr lang="zh-CN" altLang="en-US" sz="2000" b="1" dirty="0">
              <a:solidFill>
                <a:schemeClr val="tx1">
                  <a:lumMod val="85000"/>
                  <a:lumOff val="15000"/>
                </a:schemeClr>
              </a:solidFill>
              <a:latin typeface="Impact" panose="020B0806030902050204" pitchFamily="34" charset="0"/>
            </a:endParaRPr>
          </a:p>
        </p:txBody>
      </p:sp>
      <p:sp>
        <p:nvSpPr>
          <p:cNvPr id="26" name="文本框 25"/>
          <p:cNvSpPr txBox="1"/>
          <p:nvPr>
            <p:custDataLst>
              <p:tags r:id="rId1"/>
            </p:custDataLst>
          </p:nvPr>
        </p:nvSpPr>
        <p:spPr>
          <a:xfrm>
            <a:off x="1061985" y="726197"/>
            <a:ext cx="6768575" cy="883983"/>
          </a:xfrm>
          <a:prstGeom prst="rect">
            <a:avLst/>
          </a:prstGeom>
          <a:noFill/>
        </p:spPr>
        <p:txBody>
          <a:bodyPr wrap="square" lIns="0" tIns="0" rIns="0" bIns="0" rtlCol="0" anchor="t" anchorCtr="0">
            <a:normAutofit/>
          </a:bodyPr>
          <a:p>
            <a:pPr algn="ctr">
              <a:lnSpc>
                <a:spcPct val="110000"/>
              </a:lnSpc>
            </a:pPr>
            <a:r>
              <a:rPr lang="zh-CN" altLang="en-US" sz="2400" dirty="0" smtClean="0">
                <a:solidFill>
                  <a:srgbClr val="FF0000"/>
                </a:solidFill>
                <a:effectLst>
                  <a:outerShdw blurRad="38100" dist="19050" dir="2700000" algn="tl" rotWithShape="0">
                    <a:schemeClr val="dk1">
                      <a:alpha val="40000"/>
                    </a:schemeClr>
                  </a:outerShdw>
                </a:effectLst>
                <a:latin typeface="+mj-lt"/>
                <a:ea typeface="+mj-ea"/>
                <a:cs typeface="+mj-cs"/>
                <a:sym typeface="Arial" panose="020B0604020202020204" pitchFamily="34" charset="0"/>
              </a:rPr>
              <a:t>学校管理员需要做什么？</a:t>
            </a:r>
            <a:r>
              <a:rPr lang="zh-CN" altLang="en-US" sz="2400" dirty="0">
                <a:solidFill>
                  <a:srgbClr val="FF0000"/>
                </a:solidFill>
                <a:effectLst>
                  <a:outerShdw blurRad="38100" dist="19050" dir="2700000" algn="tl" rotWithShape="0">
                    <a:schemeClr val="dk1">
                      <a:alpha val="40000"/>
                    </a:schemeClr>
                  </a:outerShdw>
                </a:effectLst>
                <a:latin typeface="+mj-lt"/>
                <a:ea typeface="+mj-ea"/>
                <a:cs typeface="+mj-cs"/>
                <a:sym typeface="Arial" panose="020B0604020202020204" pitchFamily="34" charset="0"/>
              </a:rPr>
              <a:t>分别在哪里操作？</a:t>
            </a:r>
            <a:endParaRPr lang="zh-CN" altLang="en-US" sz="2400" dirty="0" smtClean="0">
              <a:solidFill>
                <a:srgbClr val="FF0000"/>
              </a:solidFill>
              <a:effectLst>
                <a:outerShdw blurRad="38100" dist="19050" dir="2700000" algn="tl" rotWithShape="0">
                  <a:schemeClr val="dk1">
                    <a:alpha val="40000"/>
                  </a:schemeClr>
                </a:outerShdw>
              </a:effectLst>
              <a:latin typeface="+mj-lt"/>
              <a:ea typeface="+mj-ea"/>
              <a:cs typeface="+mj-cs"/>
              <a:sym typeface="Arial" panose="020B0604020202020204" pitchFamily="34" charset="0"/>
            </a:endParaRPr>
          </a:p>
        </p:txBody>
      </p:sp>
      <p:sp>
        <p:nvSpPr>
          <p:cNvPr id="92" name="文本框 91"/>
          <p:cNvSpPr txBox="1"/>
          <p:nvPr>
            <p:custDataLst>
              <p:tags r:id="rId2"/>
            </p:custDataLst>
          </p:nvPr>
        </p:nvSpPr>
        <p:spPr>
          <a:xfrm>
            <a:off x="894715" y="1131570"/>
            <a:ext cx="7354570" cy="949325"/>
          </a:xfrm>
          <a:prstGeom prst="rect">
            <a:avLst/>
          </a:prstGeom>
          <a:noFill/>
          <a:ln w="12700" cmpd="sng">
            <a:solidFill>
              <a:srgbClr val="FFC000"/>
            </a:solidFill>
            <a:prstDash val="sysDot"/>
          </a:ln>
        </p:spPr>
        <p:txBody>
          <a:bodyPr wrap="square" rtlCol="0">
            <a:normAutofit lnSpcReduction="10000"/>
          </a:bodyPr>
          <a:p>
            <a:pPr indent="0" algn="ctr">
              <a:lnSpc>
                <a:spcPct val="150000"/>
              </a:lnSpc>
              <a:buFont typeface="Arial" panose="020B0604020202020204" pitchFamily="34" charset="0"/>
              <a:buNone/>
            </a:pPr>
            <a:r>
              <a:rPr lang="zh-CN" altLang="en-US" sz="13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人人通云平台</a:t>
            </a:r>
            <a:endParaRPr lang="zh-CN" altLang="en-US" sz="13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r>
              <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用户管理：维护教师</a:t>
            </a:r>
            <a:r>
              <a:rPr lang="en-US" altLang="zh-CN"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家长</a:t>
            </a:r>
            <a:r>
              <a:rPr lang="zh-CN" altLang="en-US" sz="1300" dirty="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信息、账号</a:t>
            </a:r>
            <a:r>
              <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密码</a:t>
            </a:r>
            <a:endPar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r>
              <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人人通使用情况概况</a:t>
            </a:r>
            <a:r>
              <a:rPr lang="en-US" altLang="zh-CN"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管理：学生</a:t>
            </a:r>
            <a:r>
              <a:rPr lang="en-US" altLang="zh-CN"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班级</a:t>
            </a:r>
            <a:r>
              <a:rPr lang="en-US" altLang="zh-CN"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老师使用</a:t>
            </a:r>
            <a:r>
              <a:rPr lang="zh-CN" altLang="en-US" sz="1300" dirty="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统计、内容</a:t>
            </a:r>
            <a:r>
              <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管理</a:t>
            </a:r>
            <a:endPar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endParaRPr lang="zh-CN" altLang="en-US" sz="1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17" name="文本框 16"/>
          <p:cNvSpPr txBox="1"/>
          <p:nvPr>
            <p:custDataLst>
              <p:tags r:id="rId3"/>
            </p:custDataLst>
          </p:nvPr>
        </p:nvSpPr>
        <p:spPr>
          <a:xfrm>
            <a:off x="894715" y="2300605"/>
            <a:ext cx="7370445" cy="2620645"/>
          </a:xfrm>
          <a:prstGeom prst="rect">
            <a:avLst/>
          </a:prstGeom>
          <a:noFill/>
          <a:ln w="12700" cmpd="sng">
            <a:solidFill>
              <a:srgbClr val="FFC000"/>
            </a:solidFill>
            <a:prstDash val="sysDot"/>
          </a:ln>
        </p:spPr>
        <p:txBody>
          <a:bodyPr wrap="square" rtlCol="0"/>
          <a:p>
            <a:pPr indent="0" algn="ctr">
              <a:lnSpc>
                <a:spcPct val="150000"/>
              </a:lnSpc>
              <a:buFont typeface="Arial" panose="020B0604020202020204" pitchFamily="34" charset="0"/>
              <a:buNone/>
            </a:pPr>
            <a:r>
              <a:rPr lang="zh-CN" altLang="en-US" sz="12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综合素质评价系统</a:t>
            </a:r>
            <a:endParaRPr lang="en-US" altLang="zh-CN" sz="12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评价进度监控：管理评价通道、查看学生</a:t>
            </a:r>
            <a:r>
              <a:rPr lang="en-US" altLang="zh-CN"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班级材料上传</a:t>
            </a:r>
            <a:r>
              <a:rPr lang="zh-CN" altLang="en-US" sz="1200" dirty="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情况，</a:t>
            </a: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查看互评</a:t>
            </a:r>
            <a:r>
              <a:rPr lang="en-US" altLang="zh-CN"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师评</a:t>
            </a:r>
            <a:r>
              <a:rPr lang="en-US" altLang="zh-CN"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综合评价完成进度等</a:t>
            </a:r>
            <a:endPar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成绩类实证导入：导入与查看（校本课程成绩、体育与健康平时成绩、艺术平时成绩、理科实验考查成绩、信息技术平时考查成绩）</a:t>
            </a:r>
            <a:endPar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r>
              <a:rPr lang="zh-CN" altLang="en-US" sz="1200" dirty="0">
                <a:solidFill>
                  <a:schemeClr val="tx1"/>
                </a:solidFill>
                <a:effectLst>
                  <a:outerShdw blurRad="38100" dist="19050" dir="2700000" algn="tl" rotWithShape="0">
                    <a:schemeClr val="dk1">
                      <a:alpha val="40000"/>
                    </a:schemeClr>
                  </a:outerShdw>
                </a:effectLst>
                <a:highlight>
                  <a:srgbClr val="FFFF00"/>
                </a:highlight>
                <a:latin typeface="宋体" panose="02010600030101010101" pitchFamily="2" charset="-122"/>
                <a:ea typeface="宋体" panose="02010600030101010101" pitchFamily="2" charset="-122"/>
                <a:cs typeface="宋体" panose="02010600030101010101" pitchFamily="2" charset="-122"/>
              </a:rPr>
              <a:t>活动类实证录入：录入与查看（参与德育活动记录、体育及心理健康活动记录、艺术活动记录、学校劳动教育与活动记录）</a:t>
            </a:r>
            <a:endParaRPr lang="zh-CN" altLang="en-US" sz="1200" dirty="0">
              <a:solidFill>
                <a:schemeClr val="tx1"/>
              </a:solidFill>
              <a:effectLst>
                <a:outerShdw blurRad="38100" dist="19050" dir="2700000" algn="tl" rotWithShape="0">
                  <a:schemeClr val="dk1">
                    <a:alpha val="40000"/>
                  </a:schemeClr>
                </a:outerShdw>
              </a:effectLst>
              <a:highlight>
                <a:srgbClr val="FFFF00"/>
              </a:highlight>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评价操作：互评结果生成</a:t>
            </a:r>
            <a:r>
              <a:rPr lang="en-US" altLang="zh-CN"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上报、师评小组</a:t>
            </a:r>
            <a:r>
              <a:rPr lang="zh-CN" altLang="en-US" sz="1200" dirty="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管理、公示审核小组、</a:t>
            </a:r>
            <a:r>
              <a:rPr lang="zh-CN" altLang="en-US" sz="1200" dirty="0" smtClean="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师</a:t>
            </a:r>
            <a:r>
              <a:rPr lang="zh-CN" altLang="en-US" sz="12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评比例</a:t>
            </a:r>
            <a:r>
              <a:rPr lang="zh-CN" altLang="en-US" sz="1200" dirty="0" smtClean="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分配、评价</a:t>
            </a:r>
            <a:r>
              <a:rPr lang="zh-CN" altLang="en-US" sz="1200" dirty="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结果</a:t>
            </a: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查看</a:t>
            </a:r>
            <a:r>
              <a:rPr lang="en-US" altLang="zh-CN"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上报</a:t>
            </a:r>
            <a:endPar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评价结果：自评</a:t>
            </a:r>
            <a:r>
              <a:rPr lang="en-US" altLang="zh-CN"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互评</a:t>
            </a:r>
            <a:r>
              <a:rPr lang="en-US" altLang="zh-CN"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师评结果统计与查询</a:t>
            </a:r>
            <a:endPar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学生档案：学生成长档案查询</a:t>
            </a:r>
            <a:r>
              <a:rPr lang="en-US" altLang="zh-CN"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打印</a:t>
            </a:r>
            <a:endParaRPr lang="zh-CN" altLang="en-US" sz="12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用户管理</a:t>
            </a:r>
            <a:endParaRPr lang="zh-CN" altLang="en-US" sz="2000" b="1" dirty="0">
              <a:solidFill>
                <a:schemeClr val="tx1">
                  <a:lumMod val="85000"/>
                  <a:lumOff val="15000"/>
                </a:schemeClr>
              </a:solidFill>
              <a:latin typeface="Impact" panose="020B0806030902050204" pitchFamily="34" charset="0"/>
            </a:endParaRPr>
          </a:p>
        </p:txBody>
      </p:sp>
      <p:pic>
        <p:nvPicPr>
          <p:cNvPr id="2" name="图片 1"/>
          <p:cNvPicPr>
            <a:picLocks noChangeAspect="1"/>
          </p:cNvPicPr>
          <p:nvPr>
            <p:custDataLst>
              <p:tags r:id="rId1"/>
            </p:custDataLst>
          </p:nvPr>
        </p:nvPicPr>
        <p:blipFill>
          <a:blip r:embed="rId2"/>
          <a:stretch>
            <a:fillRect/>
          </a:stretch>
        </p:blipFill>
        <p:spPr>
          <a:xfrm>
            <a:off x="1016635" y="1266190"/>
            <a:ext cx="6550025" cy="3575050"/>
          </a:xfrm>
          <a:prstGeom prst="rect">
            <a:avLst/>
          </a:prstGeom>
        </p:spPr>
      </p:pic>
      <p:sp>
        <p:nvSpPr>
          <p:cNvPr id="6" name="文本框 5"/>
          <p:cNvSpPr txBox="1"/>
          <p:nvPr/>
        </p:nvSpPr>
        <p:spPr>
          <a:xfrm>
            <a:off x="476885" y="816610"/>
            <a:ext cx="8745855" cy="291465"/>
          </a:xfrm>
          <a:prstGeom prst="rect">
            <a:avLst/>
          </a:prstGeom>
          <a:noFill/>
        </p:spPr>
        <p:txBody>
          <a:bodyPr wrap="square" rtlCol="0" anchor="t">
            <a:spAutoFit/>
          </a:bodyPr>
          <a:p>
            <a:r>
              <a:rPr lang="zh-CN" altLang="en-US" sz="1300">
                <a:latin typeface="宋体" panose="02010600030101010101" pitchFamily="2" charset="-122"/>
                <a:ea typeface="宋体" panose="02010600030101010101" pitchFamily="2" charset="-122"/>
                <a:cs typeface="宋体" panose="02010600030101010101" pitchFamily="2" charset="-122"/>
              </a:rPr>
              <a:t>进入人人通</a:t>
            </a:r>
            <a:r>
              <a:rPr lang="en-US" altLang="zh-CN"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rPr>
              <a:t>“用户管理”，对老师用户进行新增</a:t>
            </a:r>
            <a:r>
              <a:rPr lang="en-US" altLang="zh-CN"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rPr>
              <a:t>修改等操作，家长信息在长沙市基础教育信息管理系统进行修改。</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sym typeface="+mn-ea"/>
              </a:rPr>
              <a:t>用户管理</a:t>
            </a:r>
            <a:r>
              <a:rPr lang="en-US" altLang="zh-CN" sz="2000" b="1" dirty="0">
                <a:solidFill>
                  <a:schemeClr val="tx1">
                    <a:lumMod val="85000"/>
                    <a:lumOff val="15000"/>
                  </a:schemeClr>
                </a:solidFill>
                <a:latin typeface="Impact" panose="020B0806030902050204" pitchFamily="34" charset="0"/>
                <a:sym typeface="+mn-ea"/>
              </a:rPr>
              <a:t>-</a:t>
            </a:r>
            <a:r>
              <a:rPr lang="zh-CN" altLang="en-US" sz="2000" b="1" dirty="0">
                <a:solidFill>
                  <a:schemeClr val="tx1">
                    <a:lumMod val="85000"/>
                    <a:lumOff val="15000"/>
                  </a:schemeClr>
                </a:solidFill>
                <a:latin typeface="Impact" panose="020B0806030902050204" pitchFamily="34" charset="0"/>
                <a:sym typeface="+mn-ea"/>
              </a:rPr>
              <a:t>学生账号打印</a:t>
            </a:r>
            <a:endParaRPr lang="zh-CN" altLang="en-US" sz="2000" b="1" dirty="0">
              <a:solidFill>
                <a:schemeClr val="tx1">
                  <a:lumMod val="85000"/>
                  <a:lumOff val="15000"/>
                </a:schemeClr>
              </a:solidFill>
              <a:latin typeface="Impact" panose="020B0806030902050204" pitchFamily="34" charset="0"/>
              <a:sym typeface="+mn-ea"/>
            </a:endParaRPr>
          </a:p>
        </p:txBody>
      </p:sp>
      <p:sp>
        <p:nvSpPr>
          <p:cNvPr id="4" name="文本框 3"/>
          <p:cNvSpPr txBox="1"/>
          <p:nvPr/>
        </p:nvSpPr>
        <p:spPr>
          <a:xfrm>
            <a:off x="521970" y="760095"/>
            <a:ext cx="8738235" cy="291465"/>
          </a:xfrm>
          <a:prstGeom prst="rect">
            <a:avLst/>
          </a:prstGeom>
          <a:noFill/>
        </p:spPr>
        <p:txBody>
          <a:bodyPr wrap="square" rtlCol="0" anchor="t">
            <a:spAutoFit/>
          </a:bodyPr>
          <a:p>
            <a:r>
              <a:rPr lang="zh-CN" altLang="en-US" sz="1300">
                <a:latin typeface="宋体" panose="02010600030101010101" pitchFamily="2" charset="-122"/>
                <a:ea typeface="宋体" panose="02010600030101010101" pitchFamily="2" charset="-122"/>
                <a:cs typeface="宋体" panose="02010600030101010101" pitchFamily="2" charset="-122"/>
                <a:sym typeface="+mn-ea"/>
              </a:rPr>
              <a:t>进入人人通</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rPr>
              <a:t>点击“用户管理”——学生账号打印，可打印学生初始账号与密码，密码修改后以新密码为准。</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1151890" y="1242060"/>
            <a:ext cx="6654165" cy="3234690"/>
          </a:xfrm>
          <a:prstGeom prst="rect">
            <a:avLst/>
          </a:prstGeom>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sym typeface="+mn-ea"/>
              </a:rPr>
              <a:t>进度监控</a:t>
            </a:r>
            <a:endParaRPr lang="zh-CN" altLang="en-US" sz="2000" b="1" dirty="0">
              <a:solidFill>
                <a:schemeClr val="tx1">
                  <a:lumMod val="85000"/>
                  <a:lumOff val="15000"/>
                </a:schemeClr>
              </a:solidFill>
              <a:latin typeface="Impact" panose="020B0806030902050204" pitchFamily="34" charset="0"/>
              <a:sym typeface="+mn-ea"/>
            </a:endParaRPr>
          </a:p>
        </p:txBody>
      </p:sp>
      <p:sp>
        <p:nvSpPr>
          <p:cNvPr id="4" name="文本框 3"/>
          <p:cNvSpPr txBox="1"/>
          <p:nvPr/>
        </p:nvSpPr>
        <p:spPr>
          <a:xfrm>
            <a:off x="476885" y="771525"/>
            <a:ext cx="8392795" cy="291465"/>
          </a:xfrm>
          <a:prstGeom prst="rect">
            <a:avLst/>
          </a:prstGeom>
          <a:noFill/>
        </p:spPr>
        <p:txBody>
          <a:bodyPr wrap="square" rtlCol="0" anchor="t">
            <a:spAutoFit/>
          </a:bodyPr>
          <a:p>
            <a:r>
              <a:rPr lang="zh-CN" altLang="en-US" sz="1300">
                <a:latin typeface="宋体" panose="02010600030101010101" pitchFamily="2" charset="-122"/>
                <a:ea typeface="宋体" panose="02010600030101010101" pitchFamily="2" charset="-122"/>
                <a:cs typeface="宋体" panose="02010600030101010101" pitchFamily="2" charset="-122"/>
              </a:rPr>
              <a:t>进入</a:t>
            </a:r>
            <a:r>
              <a:rPr lang="en-US" altLang="zh-CN"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rPr>
              <a:t>综合素质评价系统</a:t>
            </a:r>
            <a:r>
              <a:rPr lang="en-US" altLang="zh-CN"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rPr>
              <a:t>，点击“进度监控”——按需点击相应的进度功能进行进度监控。</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grpSp>
        <p:nvGrpSpPr>
          <p:cNvPr id="20" name="组合 19"/>
          <p:cNvGrpSpPr/>
          <p:nvPr/>
        </p:nvGrpSpPr>
        <p:grpSpPr>
          <a:xfrm>
            <a:off x="514985" y="1151255"/>
            <a:ext cx="7665085" cy="3583305"/>
            <a:chOff x="1121" y="1879"/>
            <a:chExt cx="15372" cy="8418"/>
          </a:xfrm>
        </p:grpSpPr>
        <p:pic>
          <p:nvPicPr>
            <p:cNvPr id="18" name="图片 17"/>
            <p:cNvPicPr>
              <a:picLocks noChangeAspect="1"/>
            </p:cNvPicPr>
            <p:nvPr/>
          </p:nvPicPr>
          <p:blipFill>
            <a:blip r:embed="rId1"/>
            <a:stretch>
              <a:fillRect/>
            </a:stretch>
          </p:blipFill>
          <p:spPr>
            <a:xfrm>
              <a:off x="1121" y="1879"/>
              <a:ext cx="15373" cy="8418"/>
            </a:xfrm>
            <a:prstGeom prst="rect">
              <a:avLst/>
            </a:prstGeom>
          </p:spPr>
        </p:pic>
        <p:pic>
          <p:nvPicPr>
            <p:cNvPr id="19" name="图片 18"/>
            <p:cNvPicPr>
              <a:picLocks noChangeAspect="1"/>
            </p:cNvPicPr>
            <p:nvPr/>
          </p:nvPicPr>
          <p:blipFill>
            <a:blip r:embed="rId2"/>
            <a:stretch>
              <a:fillRect/>
            </a:stretch>
          </p:blipFill>
          <p:spPr>
            <a:xfrm>
              <a:off x="4834" y="1939"/>
              <a:ext cx="11222" cy="7109"/>
            </a:xfrm>
            <a:prstGeom prst="rect">
              <a:avLst/>
            </a:prstGeom>
          </p:spPr>
        </p:pic>
      </p:gr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sym typeface="+mn-ea"/>
              </a:rPr>
              <a:t>成绩类实证导入</a:t>
            </a:r>
            <a:endParaRPr lang="zh-CN" altLang="en-US" sz="2000" b="1" dirty="0">
              <a:solidFill>
                <a:schemeClr val="tx1">
                  <a:lumMod val="85000"/>
                  <a:lumOff val="15000"/>
                </a:schemeClr>
              </a:solidFill>
              <a:latin typeface="Impact" panose="020B0806030902050204" pitchFamily="34" charset="0"/>
              <a:sym typeface="+mn-ea"/>
            </a:endParaRPr>
          </a:p>
        </p:txBody>
      </p:sp>
      <p:sp>
        <p:nvSpPr>
          <p:cNvPr id="4" name="文本框 3"/>
          <p:cNvSpPr txBox="1"/>
          <p:nvPr/>
        </p:nvSpPr>
        <p:spPr>
          <a:xfrm>
            <a:off x="431800" y="771525"/>
            <a:ext cx="8392795" cy="691515"/>
          </a:xfrm>
          <a:prstGeom prst="rect">
            <a:avLst/>
          </a:prstGeom>
          <a:noFill/>
        </p:spPr>
        <p:txBody>
          <a:bodyPr wrap="square" rtlCol="0" anchor="t">
            <a:spAutoFit/>
          </a:bodyPr>
          <a:p>
            <a:pPr>
              <a:lnSpc>
                <a:spcPct val="150000"/>
              </a:lnSpc>
            </a:pPr>
            <a:r>
              <a:rPr lang="zh-CN" altLang="en-US" sz="1300">
                <a:latin typeface="宋体" panose="02010600030101010101" pitchFamily="2" charset="-122"/>
                <a:ea typeface="宋体" panose="02010600030101010101" pitchFamily="2" charset="-122"/>
                <a:cs typeface="宋体" panose="02010600030101010101" pitchFamily="2" charset="-122"/>
                <a:sym typeface="+mn-ea"/>
              </a:rPr>
              <a:t>进入</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综合素质评价系统</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rPr>
              <a:t>点击“数据导入”——按需点击相应的导入功能进行导入或点击相应的查看功能查看导入的数据并进行上报等操作。</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grpSp>
        <p:nvGrpSpPr>
          <p:cNvPr id="2" name="组合 1"/>
          <p:cNvGrpSpPr/>
          <p:nvPr/>
        </p:nvGrpSpPr>
        <p:grpSpPr>
          <a:xfrm>
            <a:off x="537210" y="1446530"/>
            <a:ext cx="7691782" cy="3316605"/>
            <a:chOff x="2468" y="1346"/>
            <a:chExt cx="13671" cy="9178"/>
          </a:xfrm>
        </p:grpSpPr>
        <p:pic>
          <p:nvPicPr>
            <p:cNvPr id="3" name="图片 2"/>
            <p:cNvPicPr>
              <a:picLocks noChangeAspect="1"/>
            </p:cNvPicPr>
            <p:nvPr/>
          </p:nvPicPr>
          <p:blipFill>
            <a:blip r:embed="rId1"/>
            <a:stretch>
              <a:fillRect/>
            </a:stretch>
          </p:blipFill>
          <p:spPr>
            <a:xfrm>
              <a:off x="2468" y="1346"/>
              <a:ext cx="13670" cy="9178"/>
            </a:xfrm>
            <a:prstGeom prst="rect">
              <a:avLst/>
            </a:prstGeom>
          </p:spPr>
        </p:pic>
        <p:pic>
          <p:nvPicPr>
            <p:cNvPr id="5" name="图片 4"/>
            <p:cNvPicPr>
              <a:picLocks noChangeAspect="1"/>
            </p:cNvPicPr>
            <p:nvPr/>
          </p:nvPicPr>
          <p:blipFill>
            <a:blip r:embed="rId2"/>
            <a:stretch>
              <a:fillRect/>
            </a:stretch>
          </p:blipFill>
          <p:spPr>
            <a:xfrm>
              <a:off x="6003" y="1346"/>
              <a:ext cx="10136" cy="6750"/>
            </a:xfrm>
            <a:prstGeom prst="rect">
              <a:avLst/>
            </a:prstGeom>
          </p:spPr>
        </p:pic>
      </p:gr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sym typeface="+mn-ea"/>
              </a:rPr>
              <a:t>活动类实证录入</a:t>
            </a:r>
            <a:endParaRPr lang="zh-CN" altLang="en-US" sz="2000" b="1" dirty="0">
              <a:solidFill>
                <a:schemeClr val="tx1">
                  <a:lumMod val="85000"/>
                  <a:lumOff val="15000"/>
                </a:schemeClr>
              </a:solidFill>
              <a:latin typeface="Impact" panose="020B0806030902050204" pitchFamily="34" charset="0"/>
              <a:sym typeface="+mn-ea"/>
            </a:endParaRPr>
          </a:p>
        </p:txBody>
      </p:sp>
      <p:sp>
        <p:nvSpPr>
          <p:cNvPr id="4" name="文本框 3"/>
          <p:cNvSpPr txBox="1"/>
          <p:nvPr/>
        </p:nvSpPr>
        <p:spPr>
          <a:xfrm>
            <a:off x="431800" y="715010"/>
            <a:ext cx="8634095" cy="391160"/>
          </a:xfrm>
          <a:prstGeom prst="rect">
            <a:avLst/>
          </a:prstGeom>
          <a:noFill/>
        </p:spPr>
        <p:txBody>
          <a:bodyPr wrap="square" rtlCol="0" anchor="t">
            <a:spAutoFit/>
          </a:bodyPr>
          <a:p>
            <a:pPr>
              <a:lnSpc>
                <a:spcPct val="150000"/>
              </a:lnSpc>
            </a:pPr>
            <a:r>
              <a:rPr lang="zh-CN" altLang="en-US" sz="13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进入</a:t>
            </a:r>
            <a:r>
              <a:rPr lang="en-US" altLang="zh-CN" sz="13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综合素质评价系统</a:t>
            </a:r>
            <a:r>
              <a:rPr lang="en-US" altLang="zh-CN" sz="13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highlight>
                  <a:srgbClr val="FFFF00"/>
                </a:highlight>
                <a:latin typeface="宋体" panose="02010600030101010101" pitchFamily="2" charset="-122"/>
                <a:ea typeface="宋体" panose="02010600030101010101" pitchFamily="2" charset="-122"/>
                <a:cs typeface="宋体" panose="02010600030101010101" pitchFamily="2" charset="-122"/>
              </a:rPr>
              <a:t>点击“数据录入”——活动类实证录入，录入学校和班级开展的各类活动情况。</a:t>
            </a:r>
            <a:endParaRPr lang="zh-CN" altLang="en-US" sz="1300">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custDataLst>
              <p:tags r:id="rId1"/>
            </p:custDataLst>
          </p:nvPr>
        </p:nvPicPr>
        <p:blipFill>
          <a:blip r:embed="rId2"/>
          <a:stretch>
            <a:fillRect/>
          </a:stretch>
        </p:blipFill>
        <p:spPr>
          <a:xfrm>
            <a:off x="656590" y="1252220"/>
            <a:ext cx="7626985" cy="3712845"/>
          </a:xfrm>
          <a:prstGeom prst="rect">
            <a:avLst/>
          </a:prstGeom>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sym typeface="+mn-ea"/>
              </a:rPr>
              <a:t>活动类实证</a:t>
            </a:r>
            <a:r>
              <a:rPr lang="zh-CN" altLang="en-US" sz="2000" b="1" dirty="0">
                <a:solidFill>
                  <a:schemeClr val="tx1">
                    <a:lumMod val="85000"/>
                    <a:lumOff val="15000"/>
                  </a:schemeClr>
                </a:solidFill>
                <a:latin typeface="Impact" panose="020B0806030902050204" pitchFamily="34" charset="0"/>
                <a:sym typeface="+mn-ea"/>
              </a:rPr>
              <a:t>录入</a:t>
            </a:r>
            <a:endParaRPr lang="zh-CN" altLang="en-US" sz="2000" b="1" dirty="0">
              <a:solidFill>
                <a:schemeClr val="tx1">
                  <a:lumMod val="85000"/>
                  <a:lumOff val="15000"/>
                </a:schemeClr>
              </a:solidFill>
              <a:latin typeface="Impact" panose="020B0806030902050204" pitchFamily="34" charset="0"/>
              <a:sym typeface="+mn-ea"/>
            </a:endParaRPr>
          </a:p>
        </p:txBody>
      </p:sp>
      <p:sp>
        <p:nvSpPr>
          <p:cNvPr id="4" name="文本框 3"/>
          <p:cNvSpPr txBox="1"/>
          <p:nvPr/>
        </p:nvSpPr>
        <p:spPr>
          <a:xfrm>
            <a:off x="431800" y="785495"/>
            <a:ext cx="8630285" cy="391160"/>
          </a:xfrm>
          <a:prstGeom prst="rect">
            <a:avLst/>
          </a:prstGeom>
          <a:noFill/>
        </p:spPr>
        <p:txBody>
          <a:bodyPr wrap="square" rtlCol="0" anchor="t">
            <a:spAutoFit/>
          </a:bodyPr>
          <a:p>
            <a:pPr>
              <a:lnSpc>
                <a:spcPct val="150000"/>
              </a:lnSpc>
            </a:pPr>
            <a:r>
              <a:rPr lang="zh-CN" altLang="en-US" sz="13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进入</a:t>
            </a:r>
            <a:r>
              <a:rPr lang="en-US" altLang="zh-CN" sz="13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综合素质评价系统</a:t>
            </a:r>
            <a:r>
              <a:rPr lang="en-US" altLang="zh-CN" sz="13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highlight>
                  <a:srgbClr val="FFFF00"/>
                </a:highlight>
                <a:latin typeface="宋体" panose="02010600030101010101" pitchFamily="2" charset="-122"/>
                <a:ea typeface="宋体" panose="02010600030101010101" pitchFamily="2" charset="-122"/>
                <a:cs typeface="宋体" panose="02010600030101010101" pitchFamily="2" charset="-122"/>
              </a:rPr>
              <a:t>点击“数据录入”——活动类实证录入，录入学校和班级开展的各类活动情况。</a:t>
            </a:r>
            <a:endParaRPr lang="zh-CN" altLang="en-US" sz="1300">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297815" y="1181100"/>
            <a:ext cx="4090670" cy="3823335"/>
          </a:xfrm>
          <a:prstGeom prst="rect">
            <a:avLst/>
          </a:prstGeom>
        </p:spPr>
      </p:pic>
      <p:pic>
        <p:nvPicPr>
          <p:cNvPr id="5" name="图片 4"/>
          <p:cNvPicPr>
            <a:picLocks noChangeAspect="1"/>
          </p:cNvPicPr>
          <p:nvPr/>
        </p:nvPicPr>
        <p:blipFill>
          <a:blip r:embed="rId2"/>
          <a:stretch>
            <a:fillRect/>
          </a:stretch>
        </p:blipFill>
        <p:spPr>
          <a:xfrm>
            <a:off x="4436745" y="1176655"/>
            <a:ext cx="4372610" cy="3768725"/>
          </a:xfrm>
          <a:prstGeom prst="rect">
            <a:avLst/>
          </a:prstGeom>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互评结果生成</a:t>
            </a:r>
            <a:r>
              <a:rPr lang="en-US" altLang="zh-CN" sz="2000" b="1" dirty="0">
                <a:solidFill>
                  <a:schemeClr val="tx1">
                    <a:lumMod val="85000"/>
                    <a:lumOff val="15000"/>
                  </a:schemeClr>
                </a:solidFill>
                <a:latin typeface="Impact" panose="020B0806030902050204" pitchFamily="34" charset="0"/>
              </a:rPr>
              <a:t>/</a:t>
            </a:r>
            <a:r>
              <a:rPr lang="zh-CN" altLang="en-US" sz="2000" b="1" dirty="0">
                <a:solidFill>
                  <a:schemeClr val="tx1">
                    <a:lumMod val="85000"/>
                    <a:lumOff val="15000"/>
                  </a:schemeClr>
                </a:solidFill>
                <a:latin typeface="Impact" panose="020B0806030902050204" pitchFamily="34" charset="0"/>
              </a:rPr>
              <a:t>上报</a:t>
            </a:r>
            <a:endParaRPr lang="zh-CN" altLang="en-US" sz="2000" b="1" dirty="0">
              <a:solidFill>
                <a:schemeClr val="tx1">
                  <a:lumMod val="85000"/>
                  <a:lumOff val="15000"/>
                </a:schemeClr>
              </a:solidFill>
              <a:latin typeface="Impact" panose="020B0806030902050204" pitchFamily="34" charset="0"/>
            </a:endParaRPr>
          </a:p>
        </p:txBody>
      </p:sp>
      <p:pic>
        <p:nvPicPr>
          <p:cNvPr id="2" name="图片 1"/>
          <p:cNvPicPr>
            <a:picLocks noChangeAspect="1"/>
          </p:cNvPicPr>
          <p:nvPr/>
        </p:nvPicPr>
        <p:blipFill>
          <a:blip r:embed="rId1"/>
          <a:stretch>
            <a:fillRect/>
          </a:stretch>
        </p:blipFill>
        <p:spPr>
          <a:xfrm>
            <a:off x="91440" y="1391920"/>
            <a:ext cx="4443095" cy="3014980"/>
          </a:xfrm>
          <a:prstGeom prst="rect">
            <a:avLst/>
          </a:prstGeom>
        </p:spPr>
      </p:pic>
      <p:pic>
        <p:nvPicPr>
          <p:cNvPr id="3" name="图片 2"/>
          <p:cNvPicPr>
            <a:picLocks noChangeAspect="1"/>
          </p:cNvPicPr>
          <p:nvPr/>
        </p:nvPicPr>
        <p:blipFill>
          <a:blip r:embed="rId2"/>
          <a:stretch>
            <a:fillRect/>
          </a:stretch>
        </p:blipFill>
        <p:spPr>
          <a:xfrm>
            <a:off x="4633595" y="1393190"/>
            <a:ext cx="4443095" cy="3023235"/>
          </a:xfrm>
          <a:prstGeom prst="rect">
            <a:avLst/>
          </a:prstGeom>
        </p:spPr>
      </p:pic>
      <p:sp>
        <p:nvSpPr>
          <p:cNvPr id="4" name="文本框 3"/>
          <p:cNvSpPr txBox="1"/>
          <p:nvPr/>
        </p:nvSpPr>
        <p:spPr>
          <a:xfrm>
            <a:off x="240030" y="720090"/>
            <a:ext cx="8759825" cy="491490"/>
          </a:xfrm>
          <a:prstGeom prst="rect">
            <a:avLst/>
          </a:prstGeom>
          <a:noFill/>
        </p:spPr>
        <p:txBody>
          <a:bodyPr wrap="square" rtlCol="0" anchor="t">
            <a:spAutoFit/>
          </a:bodyPr>
          <a:p>
            <a:pPr>
              <a:lnSpc>
                <a:spcPct val="100000"/>
              </a:lnSpc>
            </a:pPr>
            <a:r>
              <a:rPr lang="en-US" altLang="zh-CN" sz="1300">
                <a:latin typeface="宋体" panose="02010600030101010101" pitchFamily="2" charset="-122"/>
                <a:ea typeface="宋体" panose="02010600030101010101" pitchFamily="2" charset="-122"/>
                <a:cs typeface="宋体" panose="02010600030101010101" pitchFamily="2" charset="-122"/>
              </a:rPr>
              <a:t>1</a:t>
            </a:r>
            <a:r>
              <a:rPr lang="zh-CN" altLang="en-US"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进入</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综合素质评价系统</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rPr>
              <a:t>点击“评价操作”</a:t>
            </a:r>
            <a:r>
              <a:rPr lang="en-US" altLang="zh-CN"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rPr>
              <a:t>“互评结果生成”，进行学生互评计算操作</a:t>
            </a:r>
            <a:endParaRPr lang="zh-CN" altLang="en-US" sz="1300">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en-US" altLang="zh-CN" sz="1300">
                <a:latin typeface="宋体" panose="02010600030101010101" pitchFamily="2" charset="-122"/>
                <a:ea typeface="宋体" panose="02010600030101010101" pitchFamily="2" charset="-122"/>
                <a:cs typeface="宋体" panose="02010600030101010101" pitchFamily="2" charset="-122"/>
              </a:rPr>
              <a:t>2</a:t>
            </a:r>
            <a:r>
              <a:rPr lang="zh-CN" altLang="en-US"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进入</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综合素质评价系统</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，点击“评价操作”</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“互评结果查看”，进行学生互评结果查看</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上报操作</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师评小组与公示审核小组管理</a:t>
            </a:r>
            <a:endParaRPr lang="zh-CN" altLang="en-US" sz="2000" b="1" dirty="0">
              <a:solidFill>
                <a:schemeClr val="tx1">
                  <a:lumMod val="85000"/>
                  <a:lumOff val="15000"/>
                </a:schemeClr>
              </a:solidFill>
              <a:latin typeface="Impact" panose="020B0806030902050204" pitchFamily="34" charset="0"/>
            </a:endParaRPr>
          </a:p>
        </p:txBody>
      </p:sp>
      <p:sp>
        <p:nvSpPr>
          <p:cNvPr id="4" name="文本框 3"/>
          <p:cNvSpPr txBox="1"/>
          <p:nvPr/>
        </p:nvSpPr>
        <p:spPr>
          <a:xfrm>
            <a:off x="386715" y="720090"/>
            <a:ext cx="8639175" cy="491490"/>
          </a:xfrm>
          <a:prstGeom prst="rect">
            <a:avLst/>
          </a:prstGeom>
          <a:noFill/>
        </p:spPr>
        <p:txBody>
          <a:bodyPr wrap="square" rtlCol="0" anchor="t">
            <a:spAutoFit/>
          </a:bodyPr>
          <a:p>
            <a:pPr>
              <a:lnSpc>
                <a:spcPct val="100000"/>
              </a:lnSpc>
            </a:pPr>
            <a:r>
              <a:rPr lang="en-US" altLang="zh-CN" sz="1300">
                <a:latin typeface="宋体" panose="02010600030101010101" pitchFamily="2" charset="-122"/>
                <a:ea typeface="宋体" panose="02010600030101010101" pitchFamily="2" charset="-122"/>
                <a:cs typeface="宋体" panose="02010600030101010101" pitchFamily="2" charset="-122"/>
              </a:rPr>
              <a:t>1</a:t>
            </a:r>
            <a:r>
              <a:rPr lang="zh-CN" altLang="en-US" sz="1300">
                <a:latin typeface="宋体" panose="02010600030101010101" pitchFamily="2" charset="-122"/>
                <a:ea typeface="宋体" panose="02010600030101010101" pitchFamily="2" charset="-122"/>
                <a:cs typeface="宋体" panose="02010600030101010101" pitchFamily="2" charset="-122"/>
              </a:rPr>
              <a:t>、师评小组：点击“评价操作”——“师评小组管理”进行师评小组创建、设置成员等相关操作；</a:t>
            </a:r>
            <a:endParaRPr lang="zh-CN" altLang="en-US" sz="1300">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en-US" altLang="zh-CN" sz="1300">
                <a:latin typeface="宋体" panose="02010600030101010101" pitchFamily="2" charset="-122"/>
                <a:ea typeface="宋体" panose="02010600030101010101" pitchFamily="2" charset="-122"/>
                <a:cs typeface="宋体" panose="02010600030101010101" pitchFamily="2" charset="-122"/>
              </a:rPr>
              <a:t>2</a:t>
            </a:r>
            <a:r>
              <a:rPr lang="zh-CN" altLang="en-US" sz="1300">
                <a:latin typeface="宋体" panose="02010600030101010101" pitchFamily="2" charset="-122"/>
                <a:ea typeface="宋体" panose="02010600030101010101" pitchFamily="2" charset="-122"/>
                <a:cs typeface="宋体" panose="02010600030101010101" pitchFamily="2" charset="-122"/>
              </a:rPr>
              <a:t>、公示审核小组：点击</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rPr>
              <a:t>评价操作</a:t>
            </a:r>
            <a:r>
              <a:rPr lang="en-US" altLang="zh-CN" sz="1300">
                <a:latin typeface="宋体" panose="02010600030101010101" pitchFamily="2" charset="-122"/>
                <a:ea typeface="宋体" panose="02010600030101010101" pitchFamily="2" charset="-122"/>
                <a:cs typeface="宋体" panose="02010600030101010101" pitchFamily="2" charset="-122"/>
              </a:rPr>
              <a:t>”</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rPr>
              <a:t>公示审核小组</a:t>
            </a:r>
            <a:r>
              <a:rPr lang="en-US" altLang="zh-CN" sz="1300">
                <a:latin typeface="宋体" panose="02010600030101010101" pitchFamily="2" charset="-122"/>
                <a:ea typeface="宋体" panose="02010600030101010101" pitchFamily="2" charset="-122"/>
                <a:cs typeface="宋体" panose="02010600030101010101" pitchFamily="2" charset="-122"/>
                <a:sym typeface="+mn-ea"/>
              </a:rPr>
              <a:t>”</a:t>
            </a:r>
            <a:r>
              <a:rPr lang="zh-CN" altLang="en-US" sz="1300">
                <a:latin typeface="宋体" panose="02010600030101010101" pitchFamily="2" charset="-122"/>
                <a:ea typeface="宋体" panose="02010600030101010101" pitchFamily="2" charset="-122"/>
                <a:cs typeface="宋体" panose="02010600030101010101" pitchFamily="2" charset="-122"/>
                <a:sym typeface="+mn-ea"/>
              </a:rPr>
              <a:t>进行公示审核小组创建、设置成员等相关操作</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pic>
        <p:nvPicPr>
          <p:cNvPr id="5" name="图片 4"/>
          <p:cNvPicPr>
            <a:picLocks noChangeAspect="1"/>
          </p:cNvPicPr>
          <p:nvPr>
            <p:custDataLst>
              <p:tags r:id="rId1"/>
            </p:custDataLst>
          </p:nvPr>
        </p:nvPicPr>
        <p:blipFill>
          <a:blip r:embed="rId2"/>
          <a:stretch>
            <a:fillRect/>
          </a:stretch>
        </p:blipFill>
        <p:spPr>
          <a:xfrm>
            <a:off x="521335" y="1401445"/>
            <a:ext cx="7927975" cy="3424555"/>
          </a:xfrm>
          <a:prstGeom prst="rect">
            <a:avLst/>
          </a:prstGeom>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师评比例分配</a:t>
            </a:r>
            <a:endParaRPr lang="zh-CN" altLang="en-US" sz="2000" b="1" dirty="0">
              <a:solidFill>
                <a:schemeClr val="tx1">
                  <a:lumMod val="85000"/>
                  <a:lumOff val="15000"/>
                </a:schemeClr>
              </a:solidFill>
              <a:latin typeface="Impact" panose="020B0806030902050204" pitchFamily="34" charset="0"/>
            </a:endParaRPr>
          </a:p>
        </p:txBody>
      </p:sp>
      <p:pic>
        <p:nvPicPr>
          <p:cNvPr id="2" name="图片 1"/>
          <p:cNvPicPr>
            <a:picLocks noChangeAspect="1"/>
          </p:cNvPicPr>
          <p:nvPr/>
        </p:nvPicPr>
        <p:blipFill>
          <a:blip r:embed="rId1"/>
          <a:stretch>
            <a:fillRect/>
          </a:stretch>
        </p:blipFill>
        <p:spPr>
          <a:xfrm>
            <a:off x="549910" y="1242060"/>
            <a:ext cx="7720330" cy="3554730"/>
          </a:xfrm>
          <a:prstGeom prst="rect">
            <a:avLst/>
          </a:prstGeom>
        </p:spPr>
      </p:pic>
      <p:sp>
        <p:nvSpPr>
          <p:cNvPr id="4" name="文本框 3"/>
          <p:cNvSpPr txBox="1"/>
          <p:nvPr/>
        </p:nvSpPr>
        <p:spPr>
          <a:xfrm>
            <a:off x="431800" y="760095"/>
            <a:ext cx="8392795" cy="291465"/>
          </a:xfrm>
          <a:prstGeom prst="rect">
            <a:avLst/>
          </a:prstGeom>
          <a:noFill/>
        </p:spPr>
        <p:txBody>
          <a:bodyPr wrap="square" rtlCol="0" anchor="t">
            <a:spAutoFit/>
          </a:bodyPr>
          <a:p>
            <a:pPr>
              <a:lnSpc>
                <a:spcPct val="100000"/>
              </a:lnSpc>
            </a:pPr>
            <a:r>
              <a:rPr lang="zh-CN" altLang="en-US" sz="1300">
                <a:latin typeface="宋体" panose="02010600030101010101" pitchFamily="2" charset="-122"/>
                <a:ea typeface="宋体" panose="02010600030101010101" pitchFamily="2" charset="-122"/>
                <a:cs typeface="宋体" panose="02010600030101010101" pitchFamily="2" charset="-122"/>
              </a:rPr>
              <a:t>点击“评价操作”</a:t>
            </a:r>
            <a:r>
              <a:rPr lang="en-US" altLang="zh-CN"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rPr>
              <a:t>“师评比例分配”</a:t>
            </a:r>
            <a:r>
              <a:rPr lang="zh-CN" sz="1300">
                <a:latin typeface="宋体" panose="02010600030101010101" pitchFamily="2" charset="-122"/>
                <a:ea typeface="宋体" panose="02010600030101010101" pitchFamily="2" charset="-122"/>
                <a:cs typeface="宋体" panose="02010600030101010101" pitchFamily="2" charset="-122"/>
              </a:rPr>
              <a:t>，根据下发的比例对毕业班进行分配</a:t>
            </a:r>
            <a:r>
              <a:rPr lang="zh-CN" altLang="en-US" sz="1300">
                <a:latin typeface="宋体" panose="02010600030101010101" pitchFamily="2" charset="-122"/>
                <a:ea typeface="宋体" panose="02010600030101010101" pitchFamily="2" charset="-122"/>
                <a:cs typeface="宋体" panose="02010600030101010101" pitchFamily="2" charset="-122"/>
              </a:rPr>
              <a:t>。</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sz="2000" b="1" dirty="0">
                <a:solidFill>
                  <a:schemeClr val="tx1">
                    <a:lumMod val="85000"/>
                    <a:lumOff val="15000"/>
                  </a:schemeClr>
                </a:solidFill>
                <a:latin typeface="Impact" panose="020B0806030902050204" pitchFamily="34" charset="0"/>
              </a:rPr>
              <a:t>政策解读</a:t>
            </a:r>
            <a:endParaRPr lang="zh-CN" sz="2000" b="1" dirty="0">
              <a:solidFill>
                <a:schemeClr val="tx1">
                  <a:lumMod val="85000"/>
                  <a:lumOff val="15000"/>
                </a:schemeClr>
              </a:solidFill>
              <a:latin typeface="Impact" panose="020B080603090205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3581400" y="816610"/>
            <a:ext cx="5324475" cy="4107815"/>
          </a:xfrm>
          <a:prstGeom prst="rect">
            <a:avLst/>
          </a:prstGeom>
        </p:spPr>
      </p:pic>
      <p:pic>
        <p:nvPicPr>
          <p:cNvPr id="4" name="图片 3"/>
          <p:cNvPicPr>
            <a:picLocks noChangeAspect="1"/>
          </p:cNvPicPr>
          <p:nvPr/>
        </p:nvPicPr>
        <p:blipFill>
          <a:blip r:embed="rId3"/>
          <a:stretch>
            <a:fillRect/>
          </a:stretch>
        </p:blipFill>
        <p:spPr>
          <a:xfrm>
            <a:off x="534035" y="816610"/>
            <a:ext cx="2774950" cy="4108450"/>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评价结果上报</a:t>
            </a:r>
            <a:endParaRPr lang="zh-CN" altLang="en-US" sz="2000" b="1" dirty="0">
              <a:solidFill>
                <a:schemeClr val="tx1">
                  <a:lumMod val="85000"/>
                  <a:lumOff val="15000"/>
                </a:schemeClr>
              </a:solidFill>
              <a:latin typeface="Impact" panose="020B0806030902050204" pitchFamily="34" charset="0"/>
            </a:endParaRPr>
          </a:p>
        </p:txBody>
      </p:sp>
      <p:sp>
        <p:nvSpPr>
          <p:cNvPr id="4" name="文本框 3"/>
          <p:cNvSpPr txBox="1"/>
          <p:nvPr/>
        </p:nvSpPr>
        <p:spPr>
          <a:xfrm>
            <a:off x="535940" y="720090"/>
            <a:ext cx="8392795" cy="291465"/>
          </a:xfrm>
          <a:prstGeom prst="rect">
            <a:avLst/>
          </a:prstGeom>
          <a:noFill/>
        </p:spPr>
        <p:txBody>
          <a:bodyPr wrap="square" rtlCol="0" anchor="t">
            <a:spAutoFit/>
          </a:bodyPr>
          <a:p>
            <a:pPr>
              <a:lnSpc>
                <a:spcPct val="100000"/>
              </a:lnSpc>
            </a:pPr>
            <a:r>
              <a:rPr lang="zh-CN" altLang="en-US" sz="1300">
                <a:latin typeface="宋体" panose="02010600030101010101" pitchFamily="2" charset="-122"/>
                <a:ea typeface="宋体" panose="02010600030101010101" pitchFamily="2" charset="-122"/>
                <a:cs typeface="宋体" panose="02010600030101010101" pitchFamily="2" charset="-122"/>
              </a:rPr>
              <a:t>点击“评价操作”</a:t>
            </a:r>
            <a:r>
              <a:rPr lang="en-US" altLang="zh-CN"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rPr>
              <a:t>“评价结果上报”进行评价结果查看</a:t>
            </a:r>
            <a:r>
              <a:rPr lang="en-US" altLang="zh-CN"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rPr>
              <a:t>上报操作。</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grpSp>
        <p:nvGrpSpPr>
          <p:cNvPr id="17" name="组合 16"/>
          <p:cNvGrpSpPr/>
          <p:nvPr/>
        </p:nvGrpSpPr>
        <p:grpSpPr>
          <a:xfrm>
            <a:off x="929640" y="1392555"/>
            <a:ext cx="7174865" cy="3410585"/>
            <a:chOff x="473" y="1830"/>
            <a:chExt cx="17680" cy="8172"/>
          </a:xfrm>
        </p:grpSpPr>
        <p:pic>
          <p:nvPicPr>
            <p:cNvPr id="14" name="图片 13"/>
            <p:cNvPicPr>
              <a:picLocks noChangeAspect="1"/>
            </p:cNvPicPr>
            <p:nvPr/>
          </p:nvPicPr>
          <p:blipFill>
            <a:blip r:embed="rId1"/>
            <a:stretch>
              <a:fillRect/>
            </a:stretch>
          </p:blipFill>
          <p:spPr>
            <a:xfrm>
              <a:off x="473" y="1830"/>
              <a:ext cx="17681" cy="8172"/>
            </a:xfrm>
            <a:prstGeom prst="rect">
              <a:avLst/>
            </a:prstGeom>
          </p:spPr>
        </p:pic>
        <p:pic>
          <p:nvPicPr>
            <p:cNvPr id="16" name="图片 15"/>
            <p:cNvPicPr>
              <a:picLocks noChangeAspect="1"/>
            </p:cNvPicPr>
            <p:nvPr/>
          </p:nvPicPr>
          <p:blipFill>
            <a:blip r:embed="rId2"/>
            <a:stretch>
              <a:fillRect/>
            </a:stretch>
          </p:blipFill>
          <p:spPr>
            <a:xfrm>
              <a:off x="4785" y="1830"/>
              <a:ext cx="13369" cy="8172"/>
            </a:xfrm>
            <a:prstGeom prst="rect">
              <a:avLst/>
            </a:prstGeom>
          </p:spPr>
        </p:pic>
      </p:gr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评价结果</a:t>
            </a:r>
            <a:endParaRPr lang="zh-CN" altLang="en-US" sz="2000" b="1" dirty="0">
              <a:solidFill>
                <a:schemeClr val="tx1">
                  <a:lumMod val="85000"/>
                  <a:lumOff val="15000"/>
                </a:schemeClr>
              </a:solidFill>
              <a:latin typeface="Impact" panose="020B0806030902050204" pitchFamily="34" charset="0"/>
            </a:endParaRPr>
          </a:p>
        </p:txBody>
      </p:sp>
      <p:sp>
        <p:nvSpPr>
          <p:cNvPr id="4" name="文本框 3"/>
          <p:cNvSpPr txBox="1"/>
          <p:nvPr/>
        </p:nvSpPr>
        <p:spPr>
          <a:xfrm>
            <a:off x="431800" y="720725"/>
            <a:ext cx="8392795" cy="291465"/>
          </a:xfrm>
          <a:prstGeom prst="rect">
            <a:avLst/>
          </a:prstGeom>
          <a:noFill/>
        </p:spPr>
        <p:txBody>
          <a:bodyPr wrap="square" rtlCol="0" anchor="t">
            <a:spAutoFit/>
          </a:bodyPr>
          <a:p>
            <a:pPr>
              <a:lnSpc>
                <a:spcPct val="100000"/>
              </a:lnSpc>
            </a:pPr>
            <a:r>
              <a:rPr lang="zh-CN" altLang="en-US" sz="1300">
                <a:latin typeface="宋体" panose="02010600030101010101" pitchFamily="2" charset="-122"/>
                <a:ea typeface="宋体" panose="02010600030101010101" pitchFamily="2" charset="-122"/>
                <a:cs typeface="宋体" panose="02010600030101010101" pitchFamily="2" charset="-122"/>
              </a:rPr>
              <a:t>在综合素质评价系统中，点击“评价结果”——按需点击各功能查看结果。</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634365" y="1163320"/>
            <a:ext cx="7456805" cy="3823335"/>
          </a:xfrm>
          <a:prstGeom prst="rect">
            <a:avLst/>
          </a:prstGeom>
        </p:spPr>
      </p:pic>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789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学生档案</a:t>
            </a:r>
            <a:endParaRPr lang="zh-CN" altLang="en-US" sz="2000" b="1" dirty="0">
              <a:solidFill>
                <a:schemeClr val="tx1">
                  <a:lumMod val="85000"/>
                  <a:lumOff val="15000"/>
                </a:schemeClr>
              </a:solidFill>
              <a:latin typeface="Impact" panose="020B0806030902050204" pitchFamily="34" charset="0"/>
            </a:endParaRPr>
          </a:p>
        </p:txBody>
      </p:sp>
      <p:sp>
        <p:nvSpPr>
          <p:cNvPr id="4" name="文本框 3"/>
          <p:cNvSpPr txBox="1"/>
          <p:nvPr/>
        </p:nvSpPr>
        <p:spPr>
          <a:xfrm>
            <a:off x="476250" y="816610"/>
            <a:ext cx="8392795" cy="291465"/>
          </a:xfrm>
          <a:prstGeom prst="rect">
            <a:avLst/>
          </a:prstGeom>
          <a:noFill/>
        </p:spPr>
        <p:txBody>
          <a:bodyPr wrap="square" rtlCol="0" anchor="t">
            <a:spAutoFit/>
          </a:bodyPr>
          <a:p>
            <a:pPr>
              <a:lnSpc>
                <a:spcPct val="100000"/>
              </a:lnSpc>
            </a:pPr>
            <a:r>
              <a:rPr lang="zh-CN" altLang="en-US" sz="1300">
                <a:latin typeface="宋体" panose="02010600030101010101" pitchFamily="2" charset="-122"/>
                <a:ea typeface="宋体" panose="02010600030101010101" pitchFamily="2" charset="-122"/>
                <a:cs typeface="宋体" panose="02010600030101010101" pitchFamily="2" charset="-122"/>
              </a:rPr>
              <a:t>在综合素质评价系统中，点击“学生档案”——点击学生姓名查看</a:t>
            </a:r>
            <a:r>
              <a:rPr lang="en-US" altLang="zh-CN" sz="1300">
                <a:latin typeface="宋体" panose="02010600030101010101" pitchFamily="2" charset="-122"/>
                <a:ea typeface="宋体" panose="02010600030101010101" pitchFamily="2" charset="-122"/>
                <a:cs typeface="宋体" panose="02010600030101010101" pitchFamily="2" charset="-122"/>
              </a:rPr>
              <a:t>/</a:t>
            </a:r>
            <a:r>
              <a:rPr lang="zh-CN" altLang="en-US" sz="1300">
                <a:latin typeface="宋体" panose="02010600030101010101" pitchFamily="2" charset="-122"/>
                <a:ea typeface="宋体" panose="02010600030101010101" pitchFamily="2" charset="-122"/>
                <a:cs typeface="宋体" panose="02010600030101010101" pitchFamily="2" charset="-122"/>
              </a:rPr>
              <a:t>打印学生档案。</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170180" y="1475740"/>
            <a:ext cx="4406900" cy="2919095"/>
          </a:xfrm>
          <a:prstGeom prst="rect">
            <a:avLst/>
          </a:prstGeom>
        </p:spPr>
      </p:pic>
      <p:pic>
        <p:nvPicPr>
          <p:cNvPr id="5" name="图片 4"/>
          <p:cNvPicPr>
            <a:picLocks noChangeAspect="1"/>
          </p:cNvPicPr>
          <p:nvPr/>
        </p:nvPicPr>
        <p:blipFill>
          <a:blip r:embed="rId2"/>
          <a:stretch>
            <a:fillRect/>
          </a:stretch>
        </p:blipFill>
        <p:spPr>
          <a:xfrm>
            <a:off x="4758690" y="1475740"/>
            <a:ext cx="4241800" cy="2919095"/>
          </a:xfrm>
          <a:prstGeom prst="rect">
            <a:avLst/>
          </a:prstGeom>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常见问题</a:t>
            </a:r>
            <a:r>
              <a:rPr lang="en-US" altLang="zh-CN" sz="2000" b="1" dirty="0">
                <a:solidFill>
                  <a:schemeClr val="tx1">
                    <a:lumMod val="85000"/>
                    <a:lumOff val="15000"/>
                  </a:schemeClr>
                </a:solidFill>
                <a:latin typeface="Impact" panose="020B0806030902050204" pitchFamily="34" charset="0"/>
              </a:rPr>
              <a:t>-</a:t>
            </a:r>
            <a:r>
              <a:rPr lang="zh-CN" altLang="en-US" sz="2000" b="1" dirty="0">
                <a:solidFill>
                  <a:schemeClr val="tx1">
                    <a:lumMod val="85000"/>
                    <a:lumOff val="15000"/>
                  </a:schemeClr>
                </a:solidFill>
                <a:latin typeface="Impact" panose="020B0806030902050204" pitchFamily="34" charset="0"/>
              </a:rPr>
              <a:t>账号密码重置类</a:t>
            </a:r>
            <a:endParaRPr lang="zh-CN" altLang="en-US" sz="2000" b="1" dirty="0">
              <a:solidFill>
                <a:schemeClr val="tx1">
                  <a:lumMod val="85000"/>
                  <a:lumOff val="15000"/>
                </a:schemeClr>
              </a:solidFill>
              <a:latin typeface="Impact" panose="020B0806030902050204" pitchFamily="34" charset="0"/>
            </a:endParaRPr>
          </a:p>
        </p:txBody>
      </p:sp>
      <p:sp>
        <p:nvSpPr>
          <p:cNvPr id="2" name="文本框 1"/>
          <p:cNvSpPr txBox="1"/>
          <p:nvPr/>
        </p:nvSpPr>
        <p:spPr>
          <a:xfrm>
            <a:off x="431483" y="830580"/>
            <a:ext cx="8220551" cy="633889"/>
          </a:xfrm>
          <a:prstGeom prst="rect">
            <a:avLst/>
          </a:prstGeom>
          <a:noFill/>
          <a:ln w="9525">
            <a:noFill/>
          </a:ln>
        </p:spPr>
        <p:txBody>
          <a:bodyPr wrap="square">
            <a:noAutofit/>
          </a:bodyPr>
          <a:p>
            <a:pPr marL="0" indent="0" algn="l">
              <a:lnSpc>
                <a:spcPct val="150000"/>
              </a:lnSpc>
            </a:pPr>
            <a:r>
              <a:rPr lang="en-US" altLang="zh-CN" sz="1300" b="0">
                <a:latin typeface="宋体" panose="02010600030101010101" pitchFamily="2" charset="-122"/>
                <a:ea typeface="宋体" panose="02010600030101010101" pitchFamily="2" charset="-122"/>
                <a:cs typeface="宋体" panose="02010600030101010101" pitchFamily="2" charset="-122"/>
              </a:rPr>
              <a:t>1</a:t>
            </a:r>
            <a:r>
              <a:rPr lang="zh-CN" altLang="en-US" sz="1300" b="0">
                <a:latin typeface="宋体" panose="02010600030101010101" pitchFamily="2" charset="-122"/>
                <a:ea typeface="宋体" panose="02010600030101010101" pitchFamily="2" charset="-122"/>
                <a:cs typeface="宋体" panose="02010600030101010101" pitchFamily="2" charset="-122"/>
              </a:rPr>
              <a:t>、家长</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老师账号密码：登录账号为个人手机号码，由学校录入，</a:t>
            </a:r>
            <a:r>
              <a:rPr lang="zh-CN" altLang="en-US" sz="1300" b="0">
                <a:solidFill>
                  <a:srgbClr val="FF0000"/>
                </a:solidFill>
                <a:latin typeface="宋体" panose="02010600030101010101" pitchFamily="2" charset="-122"/>
                <a:ea typeface="宋体" panose="02010600030101010101" pitchFamily="2" charset="-122"/>
                <a:cs typeface="宋体" panose="02010600030101010101" pitchFamily="2" charset="-122"/>
              </a:rPr>
              <a:t>初始密码为</a:t>
            </a:r>
            <a:r>
              <a:rPr lang="en-US" altLang="zh-CN" sz="1300" b="0">
                <a:solidFill>
                  <a:srgbClr val="FF0000"/>
                </a:solidFill>
                <a:latin typeface="宋体" panose="02010600030101010101" pitchFamily="2" charset="-122"/>
                <a:ea typeface="宋体" panose="02010600030101010101" pitchFamily="2" charset="-122"/>
                <a:cs typeface="宋体" panose="02010600030101010101" pitchFamily="2" charset="-122"/>
              </a:rPr>
              <a:t>Pw</a:t>
            </a:r>
            <a:r>
              <a:rPr lang="zh-CN" altLang="en-US" sz="1300" b="0">
                <a:solidFill>
                  <a:srgbClr val="FF0000"/>
                </a:solidFill>
                <a:latin typeface="宋体" panose="02010600030101010101" pitchFamily="2" charset="-122"/>
                <a:ea typeface="宋体" panose="02010600030101010101" pitchFamily="2" charset="-122"/>
                <a:cs typeface="宋体" panose="02010600030101010101" pitchFamily="2" charset="-122"/>
              </a:rPr>
              <a:t>加账号后</a:t>
            </a:r>
            <a:r>
              <a:rPr lang="en-US" altLang="zh-CN" sz="1300" b="0">
                <a:solidFill>
                  <a:srgbClr val="FF0000"/>
                </a:solidFill>
                <a:latin typeface="宋体" panose="02010600030101010101" pitchFamily="2" charset="-122"/>
                <a:ea typeface="宋体" panose="02010600030101010101" pitchFamily="2" charset="-122"/>
                <a:cs typeface="宋体" panose="02010600030101010101" pitchFamily="2" charset="-122"/>
              </a:rPr>
              <a:t>6</a:t>
            </a:r>
            <a:r>
              <a:rPr lang="zh-CN" altLang="en-US" sz="1300" b="0">
                <a:solidFill>
                  <a:srgbClr val="FF0000"/>
                </a:solidFill>
                <a:latin typeface="宋体" panose="02010600030101010101" pitchFamily="2" charset="-122"/>
                <a:ea typeface="宋体" panose="02010600030101010101" pitchFamily="2" charset="-122"/>
                <a:cs typeface="宋体" panose="02010600030101010101" pitchFamily="2" charset="-122"/>
              </a:rPr>
              <a:t>位加</a:t>
            </a:r>
            <a:r>
              <a:rPr lang="en-US" altLang="zh-CN" sz="1300" b="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，提示密码错误请点击“忘记密码”，按步骤操作处理。</a:t>
            </a:r>
            <a:endParaRPr lang="zh-CN" altLang="en-US"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zh-CN" altLang="en-US"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zh-CN" altLang="en-US"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en-US" altLang="zh-CN"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en-US" altLang="zh-CN"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en-US" altLang="zh-CN"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en-US" altLang="zh-CN"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en-US" altLang="zh-CN"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en-US" altLang="zh-CN"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en-US" altLang="zh-CN"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3544570" y="1551305"/>
            <a:ext cx="2973070" cy="2583815"/>
          </a:xfrm>
          <a:prstGeom prst="rect">
            <a:avLst/>
          </a:prstGeom>
        </p:spPr>
      </p:pic>
      <p:sp>
        <p:nvSpPr>
          <p:cNvPr id="13" name="右箭头 12"/>
          <p:cNvSpPr/>
          <p:nvPr/>
        </p:nvSpPr>
        <p:spPr>
          <a:xfrm>
            <a:off x="3498215" y="2809875"/>
            <a:ext cx="287655" cy="19177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2"/>
          <a:stretch>
            <a:fillRect/>
          </a:stretch>
        </p:blipFill>
        <p:spPr>
          <a:xfrm>
            <a:off x="6439535" y="1311910"/>
            <a:ext cx="1988185" cy="3349625"/>
          </a:xfrm>
          <a:prstGeom prst="rect">
            <a:avLst/>
          </a:prstGeom>
        </p:spPr>
      </p:pic>
      <p:pic>
        <p:nvPicPr>
          <p:cNvPr id="6" name="图片 5"/>
          <p:cNvPicPr>
            <a:picLocks noChangeAspect="1"/>
          </p:cNvPicPr>
          <p:nvPr/>
        </p:nvPicPr>
        <p:blipFill>
          <a:blip r:embed="rId3"/>
          <a:stretch>
            <a:fillRect/>
          </a:stretch>
        </p:blipFill>
        <p:spPr>
          <a:xfrm>
            <a:off x="161290" y="1670685"/>
            <a:ext cx="3302000" cy="2823210"/>
          </a:xfrm>
          <a:prstGeom prst="rect">
            <a:avLst/>
          </a:prstGeom>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常见问题</a:t>
            </a:r>
            <a:r>
              <a:rPr lang="en-US" altLang="zh-CN" sz="2000" b="1" dirty="0">
                <a:solidFill>
                  <a:schemeClr val="tx1">
                    <a:lumMod val="85000"/>
                    <a:lumOff val="15000"/>
                  </a:schemeClr>
                </a:solidFill>
                <a:latin typeface="Impact" panose="020B0806030902050204" pitchFamily="34" charset="0"/>
              </a:rPr>
              <a:t>-</a:t>
            </a:r>
            <a:r>
              <a:rPr lang="zh-CN" altLang="en-US" sz="2000" b="1" dirty="0">
                <a:solidFill>
                  <a:schemeClr val="tx1">
                    <a:lumMod val="85000"/>
                    <a:lumOff val="15000"/>
                  </a:schemeClr>
                </a:solidFill>
                <a:latin typeface="Impact" panose="020B0806030902050204" pitchFamily="34" charset="0"/>
              </a:rPr>
              <a:t>账号密码重置类</a:t>
            </a:r>
            <a:endParaRPr lang="zh-CN" altLang="en-US" sz="2000" b="1" dirty="0">
              <a:solidFill>
                <a:schemeClr val="tx1">
                  <a:lumMod val="85000"/>
                  <a:lumOff val="15000"/>
                </a:schemeClr>
              </a:solidFill>
              <a:latin typeface="Impact" panose="020B0806030902050204" pitchFamily="34" charset="0"/>
            </a:endParaRPr>
          </a:p>
        </p:txBody>
      </p:sp>
      <p:sp>
        <p:nvSpPr>
          <p:cNvPr id="2" name="文本框 1"/>
          <p:cNvSpPr txBox="1"/>
          <p:nvPr/>
        </p:nvSpPr>
        <p:spPr>
          <a:xfrm>
            <a:off x="504349" y="741680"/>
            <a:ext cx="7765733" cy="1233805"/>
          </a:xfrm>
          <a:prstGeom prst="rect">
            <a:avLst/>
          </a:prstGeom>
          <a:noFill/>
          <a:ln w="9525">
            <a:noFill/>
          </a:ln>
        </p:spPr>
        <p:txBody>
          <a:bodyPr wrap="square">
            <a:spAutoFit/>
          </a:bodyPr>
          <a:p>
            <a:pPr marL="0" indent="0" algn="l">
              <a:lnSpc>
                <a:spcPct val="150000"/>
              </a:lnSpc>
            </a:pPr>
            <a:r>
              <a:rPr lang="en-US" altLang="zh-CN" sz="1050" b="0">
                <a:latin typeface="宋体" panose="02010600030101010101" pitchFamily="2" charset="-122"/>
                <a:ea typeface="宋体" panose="02010600030101010101" pitchFamily="2" charset="-122"/>
                <a:cs typeface="宋体" panose="02010600030101010101" pitchFamily="2" charset="-122"/>
              </a:rPr>
              <a:t>2</a:t>
            </a:r>
            <a:r>
              <a:rPr lang="zh-CN" altLang="en-US" sz="1050" b="0">
                <a:latin typeface="宋体" panose="02010600030101010101" pitchFamily="2" charset="-122"/>
                <a:ea typeface="宋体" panose="02010600030101010101" pitchFamily="2" charset="-122"/>
                <a:cs typeface="宋体" panose="02010600030101010101" pitchFamily="2" charset="-122"/>
              </a:rPr>
              <a:t>、学生账号密码：学校导入后产生学生账号下发给家长，</a:t>
            </a:r>
            <a:r>
              <a:rPr lang="zh-CN" altLang="en-US" sz="1050" b="0">
                <a:solidFill>
                  <a:srgbClr val="FF0000"/>
                </a:solidFill>
                <a:latin typeface="宋体" panose="02010600030101010101" pitchFamily="2" charset="-122"/>
                <a:ea typeface="宋体" panose="02010600030101010101" pitchFamily="2" charset="-122"/>
                <a:cs typeface="宋体" panose="02010600030101010101" pitchFamily="2" charset="-122"/>
              </a:rPr>
              <a:t>初始密码为</a:t>
            </a:r>
            <a:r>
              <a:rPr lang="en-US" altLang="zh-CN" sz="1050" b="0">
                <a:solidFill>
                  <a:srgbClr val="FF0000"/>
                </a:solidFill>
                <a:latin typeface="宋体" panose="02010600030101010101" pitchFamily="2" charset="-122"/>
                <a:ea typeface="宋体" panose="02010600030101010101" pitchFamily="2" charset="-122"/>
                <a:cs typeface="宋体" panose="02010600030101010101" pitchFamily="2" charset="-122"/>
              </a:rPr>
              <a:t>Pw</a:t>
            </a:r>
            <a:r>
              <a:rPr lang="zh-CN" altLang="en-US" sz="1050" b="0">
                <a:solidFill>
                  <a:srgbClr val="FF0000"/>
                </a:solidFill>
                <a:latin typeface="宋体" panose="02010600030101010101" pitchFamily="2" charset="-122"/>
                <a:ea typeface="宋体" panose="02010600030101010101" pitchFamily="2" charset="-122"/>
                <a:cs typeface="宋体" panose="02010600030101010101" pitchFamily="2" charset="-122"/>
              </a:rPr>
              <a:t>加账号后</a:t>
            </a:r>
            <a:r>
              <a:rPr lang="en-US" altLang="zh-CN" sz="1050" b="0">
                <a:solidFill>
                  <a:srgbClr val="FF0000"/>
                </a:solidFill>
                <a:latin typeface="宋体" panose="02010600030101010101" pitchFamily="2" charset="-122"/>
                <a:ea typeface="宋体" panose="02010600030101010101" pitchFamily="2" charset="-122"/>
                <a:cs typeface="宋体" panose="02010600030101010101" pitchFamily="2" charset="-122"/>
              </a:rPr>
              <a:t>6</a:t>
            </a:r>
            <a:r>
              <a:rPr lang="zh-CN" altLang="en-US" sz="1050" b="0">
                <a:solidFill>
                  <a:srgbClr val="FF0000"/>
                </a:solidFill>
                <a:latin typeface="宋体" panose="02010600030101010101" pitchFamily="2" charset="-122"/>
                <a:ea typeface="宋体" panose="02010600030101010101" pitchFamily="2" charset="-122"/>
                <a:cs typeface="宋体" panose="02010600030101010101" pitchFamily="2" charset="-122"/>
              </a:rPr>
              <a:t>位加</a:t>
            </a:r>
            <a:r>
              <a:rPr lang="en-US" altLang="zh-CN" sz="1050" b="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1050" b="0">
                <a:latin typeface="宋体" panose="02010600030101010101" pitchFamily="2" charset="-122"/>
                <a:ea typeface="宋体" panose="02010600030101010101" pitchFamily="2" charset="-122"/>
                <a:cs typeface="宋体" panose="02010600030101010101" pitchFamily="2" charset="-122"/>
              </a:rPr>
              <a:t>，提示密码错误请</a:t>
            </a:r>
            <a:r>
              <a:rPr lang="zh-CN" altLang="en-US" sz="1050" b="0">
                <a:solidFill>
                  <a:srgbClr val="FF0000"/>
                </a:solidFill>
                <a:latin typeface="宋体" panose="02010600030101010101" pitchFamily="2" charset="-122"/>
                <a:ea typeface="宋体" panose="02010600030101010101" pitchFamily="2" charset="-122"/>
                <a:cs typeface="宋体" panose="02010600030101010101" pitchFamily="2" charset="-122"/>
              </a:rPr>
              <a:t>家长</a:t>
            </a:r>
            <a:r>
              <a:rPr lang="zh-CN" altLang="en-US" sz="1050" b="0">
                <a:latin typeface="宋体" panose="02010600030101010101" pitchFamily="2" charset="-122"/>
                <a:ea typeface="宋体" panose="02010600030101010101" pitchFamily="2" charset="-122"/>
                <a:cs typeface="宋体" panose="02010600030101010101" pitchFamily="2" charset="-122"/>
              </a:rPr>
              <a:t>关注“长沙教育服务平台”微信公众号，登陆绑定家长身份后，进入“我的</a:t>
            </a:r>
            <a:r>
              <a:rPr lang="en-US" altLang="zh-CN" sz="1050" b="0">
                <a:latin typeface="宋体" panose="02010600030101010101" pitchFamily="2" charset="-122"/>
                <a:ea typeface="宋体" panose="02010600030101010101" pitchFamily="2" charset="-122"/>
                <a:cs typeface="宋体" panose="02010600030101010101" pitchFamily="2" charset="-122"/>
              </a:rPr>
              <a:t>——</a:t>
            </a:r>
            <a:r>
              <a:rPr lang="zh-CN" altLang="en-US" sz="1050" b="0">
                <a:latin typeface="宋体" panose="02010600030101010101" pitchFamily="2" charset="-122"/>
                <a:ea typeface="宋体" panose="02010600030101010101" pitchFamily="2" charset="-122"/>
                <a:cs typeface="宋体" panose="02010600030101010101" pitchFamily="2" charset="-122"/>
              </a:rPr>
              <a:t>个人中心”，</a:t>
            </a:r>
            <a:r>
              <a:rPr lang="zh-CN" altLang="en-US" sz="1050" b="0">
                <a:solidFill>
                  <a:srgbClr val="FF0000"/>
                </a:solidFill>
                <a:latin typeface="宋体" panose="02010600030101010101" pitchFamily="2" charset="-122"/>
                <a:ea typeface="宋体" panose="02010600030101010101" pitchFamily="2" charset="-122"/>
                <a:cs typeface="宋体" panose="02010600030101010101" pitchFamily="2" charset="-122"/>
              </a:rPr>
              <a:t>修改孩子密码</a:t>
            </a:r>
            <a:r>
              <a:rPr lang="zh-CN" altLang="en-US" sz="1050" b="0">
                <a:latin typeface="宋体" panose="02010600030101010101" pitchFamily="2" charset="-122"/>
                <a:ea typeface="宋体" panose="02010600030101010101" pitchFamily="2" charset="-122"/>
                <a:cs typeface="宋体" panose="02010600030101010101" pitchFamily="2" charset="-122"/>
              </a:rPr>
              <a:t>。</a:t>
            </a:r>
            <a:endParaRPr lang="zh-CN" altLang="en-US" sz="105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zh-CN" altLang="en-US" sz="105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504825" y="1445260"/>
            <a:ext cx="2656205" cy="3599180"/>
          </a:xfrm>
          <a:prstGeom prst="rect">
            <a:avLst/>
          </a:prstGeom>
        </p:spPr>
      </p:pic>
      <p:pic>
        <p:nvPicPr>
          <p:cNvPr id="5" name="图片 4"/>
          <p:cNvPicPr>
            <a:picLocks noChangeAspect="1"/>
          </p:cNvPicPr>
          <p:nvPr/>
        </p:nvPicPr>
        <p:blipFill>
          <a:blip r:embed="rId2"/>
          <a:stretch>
            <a:fillRect/>
          </a:stretch>
        </p:blipFill>
        <p:spPr>
          <a:xfrm>
            <a:off x="3208655" y="1445895"/>
            <a:ext cx="2656205" cy="3598545"/>
          </a:xfrm>
          <a:prstGeom prst="rect">
            <a:avLst/>
          </a:prstGeom>
        </p:spPr>
      </p:pic>
      <p:pic>
        <p:nvPicPr>
          <p:cNvPr id="6" name="图片 5"/>
          <p:cNvPicPr>
            <a:picLocks noChangeAspect="1"/>
          </p:cNvPicPr>
          <p:nvPr/>
        </p:nvPicPr>
        <p:blipFill>
          <a:blip r:embed="rId3"/>
          <a:stretch>
            <a:fillRect/>
          </a:stretch>
        </p:blipFill>
        <p:spPr>
          <a:xfrm>
            <a:off x="6057265" y="1445260"/>
            <a:ext cx="2212340" cy="3597910"/>
          </a:xfrm>
          <a:prstGeom prst="rect">
            <a:avLst/>
          </a:prstGeom>
        </p:spPr>
      </p:pic>
      <p:sp>
        <p:nvSpPr>
          <p:cNvPr id="8" name="右箭头 7"/>
          <p:cNvSpPr/>
          <p:nvPr/>
        </p:nvSpPr>
        <p:spPr>
          <a:xfrm>
            <a:off x="3021965" y="3007360"/>
            <a:ext cx="287655" cy="19177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sp>
        <p:nvSpPr>
          <p:cNvPr id="9" name="右箭头 8"/>
          <p:cNvSpPr/>
          <p:nvPr/>
        </p:nvSpPr>
        <p:spPr>
          <a:xfrm>
            <a:off x="5769610" y="3007360"/>
            <a:ext cx="287655" cy="19177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常见问题</a:t>
            </a:r>
            <a:r>
              <a:rPr lang="en-US" altLang="zh-CN" sz="2000" b="1" dirty="0">
                <a:solidFill>
                  <a:schemeClr val="tx1">
                    <a:lumMod val="85000"/>
                    <a:lumOff val="15000"/>
                  </a:schemeClr>
                </a:solidFill>
                <a:latin typeface="Impact" panose="020B0806030902050204" pitchFamily="34" charset="0"/>
              </a:rPr>
              <a:t>-</a:t>
            </a:r>
            <a:r>
              <a:rPr lang="zh-CN" altLang="en-US" sz="2000" b="1" dirty="0">
                <a:solidFill>
                  <a:schemeClr val="tx1">
                    <a:lumMod val="85000"/>
                    <a:lumOff val="15000"/>
                  </a:schemeClr>
                </a:solidFill>
                <a:latin typeface="Impact" panose="020B0806030902050204" pitchFamily="34" charset="0"/>
              </a:rPr>
              <a:t>账号密码重置类</a:t>
            </a:r>
            <a:endParaRPr lang="zh-CN" altLang="en-US" sz="2000" b="1" dirty="0">
              <a:solidFill>
                <a:schemeClr val="tx1">
                  <a:lumMod val="85000"/>
                  <a:lumOff val="15000"/>
                </a:schemeClr>
              </a:solidFill>
              <a:latin typeface="Impact" panose="020B0806030902050204" pitchFamily="34" charset="0"/>
            </a:endParaRPr>
          </a:p>
        </p:txBody>
      </p:sp>
      <p:sp>
        <p:nvSpPr>
          <p:cNvPr id="2" name="文本框 1"/>
          <p:cNvSpPr txBox="1"/>
          <p:nvPr/>
        </p:nvSpPr>
        <p:spPr>
          <a:xfrm>
            <a:off x="431483" y="831056"/>
            <a:ext cx="7964329" cy="991235"/>
          </a:xfrm>
          <a:prstGeom prst="rect">
            <a:avLst/>
          </a:prstGeom>
          <a:noFill/>
          <a:ln w="9525">
            <a:noFill/>
          </a:ln>
        </p:spPr>
        <p:txBody>
          <a:bodyPr wrap="square">
            <a:spAutoFit/>
          </a:bodyPr>
          <a:p>
            <a:pPr marL="0" indent="0" algn="l">
              <a:lnSpc>
                <a:spcPct val="150000"/>
              </a:lnSpc>
            </a:pPr>
            <a:r>
              <a:rPr lang="en-US" altLang="zh-CN" sz="1300" b="0">
                <a:latin typeface="宋体" panose="02010600030101010101" pitchFamily="2" charset="-122"/>
                <a:ea typeface="宋体" panose="02010600030101010101" pitchFamily="2" charset="-122"/>
                <a:cs typeface="宋体" panose="02010600030101010101" pitchFamily="2" charset="-122"/>
              </a:rPr>
              <a:t>3</a:t>
            </a:r>
            <a:r>
              <a:rPr lang="zh-CN" altLang="en-US" sz="1300" b="0">
                <a:latin typeface="宋体" panose="02010600030101010101" pitchFamily="2" charset="-122"/>
                <a:ea typeface="宋体" panose="02010600030101010101" pitchFamily="2" charset="-122"/>
                <a:cs typeface="宋体" panose="02010600030101010101" pitchFamily="2" charset="-122"/>
              </a:rPr>
              <a:t>、多重身份密码（</a:t>
            </a:r>
            <a:r>
              <a:rPr lang="zh-CN" altLang="en-US" sz="1300" b="0">
                <a:solidFill>
                  <a:srgbClr val="FF0000"/>
                </a:solidFill>
                <a:latin typeface="宋体" panose="02010600030101010101" pitchFamily="2" charset="-122"/>
                <a:ea typeface="宋体" panose="02010600030101010101" pitchFamily="2" charset="-122"/>
                <a:cs typeface="宋体" panose="02010600030101010101" pitchFamily="2" charset="-122"/>
              </a:rPr>
              <a:t>多个小孩家长</a:t>
            </a:r>
            <a:r>
              <a:rPr lang="en-US" altLang="zh-CN" sz="1300" b="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1300" b="0">
                <a:solidFill>
                  <a:srgbClr val="FF0000"/>
                </a:solidFill>
                <a:latin typeface="宋体" panose="02010600030101010101" pitchFamily="2" charset="-122"/>
                <a:ea typeface="宋体" panose="02010600030101010101" pitchFamily="2" charset="-122"/>
                <a:cs typeface="宋体" panose="02010600030101010101" pitchFamily="2" charset="-122"/>
              </a:rPr>
              <a:t>既是老师又是家长</a:t>
            </a:r>
            <a:r>
              <a:rPr lang="en-US" altLang="zh-CN" sz="1300" b="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1300" b="0">
                <a:solidFill>
                  <a:srgbClr val="FF0000"/>
                </a:solidFill>
                <a:latin typeface="宋体" panose="02010600030101010101" pitchFamily="2" charset="-122"/>
                <a:ea typeface="宋体" panose="02010600030101010101" pitchFamily="2" charset="-122"/>
                <a:cs typeface="宋体" panose="02010600030101010101" pitchFamily="2" charset="-122"/>
              </a:rPr>
              <a:t>多个任教身份</a:t>
            </a:r>
            <a:r>
              <a:rPr lang="zh-CN" altLang="en-US" sz="1300" b="0">
                <a:latin typeface="宋体" panose="02010600030101010101" pitchFamily="2" charset="-122"/>
                <a:ea typeface="宋体" panose="02010600030101010101" pitchFamily="2" charset="-122"/>
                <a:cs typeface="宋体" panose="02010600030101010101" pitchFamily="2" charset="-122"/>
              </a:rPr>
              <a:t>）：多重身份用户在平台中可能在相同或不同的学校被录入过，在平台内录入的是同一个手机号码前提下，密码均为最早本人修改的登录密码，不会因为新增或变更身份改变密码，确实遗忘密码的，请点击“忘记密码”，按步骤操作处理。</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pic>
        <p:nvPicPr>
          <p:cNvPr id="5" name="图片 4"/>
          <p:cNvPicPr>
            <a:picLocks noChangeAspect="1"/>
          </p:cNvPicPr>
          <p:nvPr/>
        </p:nvPicPr>
        <p:blipFill>
          <a:blip r:embed="rId1"/>
          <a:stretch>
            <a:fillRect/>
          </a:stretch>
        </p:blipFill>
        <p:spPr>
          <a:xfrm>
            <a:off x="4747895" y="1910080"/>
            <a:ext cx="2973070" cy="2583815"/>
          </a:xfrm>
          <a:prstGeom prst="rect">
            <a:avLst/>
          </a:prstGeom>
        </p:spPr>
      </p:pic>
      <p:sp>
        <p:nvSpPr>
          <p:cNvPr id="13" name="右箭头 12"/>
          <p:cNvSpPr/>
          <p:nvPr/>
        </p:nvSpPr>
        <p:spPr>
          <a:xfrm>
            <a:off x="4197350" y="2917190"/>
            <a:ext cx="287655" cy="19177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2"/>
          <a:stretch>
            <a:fillRect/>
          </a:stretch>
        </p:blipFill>
        <p:spPr>
          <a:xfrm>
            <a:off x="567055" y="1851660"/>
            <a:ext cx="3302000" cy="2823210"/>
          </a:xfrm>
          <a:prstGeom prst="rect">
            <a:avLst/>
          </a:prstGeom>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常见问题</a:t>
            </a:r>
            <a:r>
              <a:rPr lang="en-US" altLang="zh-CN" sz="2000" b="1" dirty="0">
                <a:solidFill>
                  <a:schemeClr val="tx1">
                    <a:lumMod val="85000"/>
                    <a:lumOff val="15000"/>
                  </a:schemeClr>
                </a:solidFill>
                <a:latin typeface="Impact" panose="020B0806030902050204" pitchFamily="34" charset="0"/>
              </a:rPr>
              <a:t>-学习阶段</a:t>
            </a:r>
            <a:r>
              <a:rPr lang="zh-CN" altLang="en-US" sz="2000" b="1" dirty="0">
                <a:solidFill>
                  <a:schemeClr val="tx1">
                    <a:lumMod val="85000"/>
                    <a:lumOff val="15000"/>
                  </a:schemeClr>
                </a:solidFill>
                <a:latin typeface="Impact" panose="020B0806030902050204" pitchFamily="34" charset="0"/>
              </a:rPr>
              <a:t>切换</a:t>
            </a:r>
            <a:r>
              <a:rPr lang="en-US" altLang="zh-CN" sz="2000" b="1" dirty="0">
                <a:solidFill>
                  <a:schemeClr val="tx1">
                    <a:lumMod val="85000"/>
                    <a:lumOff val="15000"/>
                  </a:schemeClr>
                </a:solidFill>
                <a:latin typeface="Impact" panose="020B0806030902050204" pitchFamily="34" charset="0"/>
              </a:rPr>
              <a:t>类</a:t>
            </a:r>
            <a:endParaRPr lang="en-US" altLang="zh-CN" sz="2000" b="1" dirty="0">
              <a:solidFill>
                <a:schemeClr val="tx1">
                  <a:lumMod val="85000"/>
                  <a:lumOff val="15000"/>
                </a:schemeClr>
              </a:solidFill>
              <a:latin typeface="Impact" panose="020B0806030902050204" pitchFamily="34" charset="0"/>
            </a:endParaRPr>
          </a:p>
        </p:txBody>
      </p:sp>
      <p:sp>
        <p:nvSpPr>
          <p:cNvPr id="2" name="文本框 1"/>
          <p:cNvSpPr txBox="1"/>
          <p:nvPr/>
        </p:nvSpPr>
        <p:spPr>
          <a:xfrm>
            <a:off x="431800" y="1170940"/>
            <a:ext cx="7785100" cy="3544570"/>
          </a:xfrm>
          <a:prstGeom prst="rect">
            <a:avLst/>
          </a:prstGeom>
          <a:noFill/>
          <a:ln w="9525">
            <a:noFill/>
          </a:ln>
        </p:spPr>
        <p:txBody>
          <a:bodyPr wrap="square">
            <a:noAutofit/>
          </a:bodyPr>
          <a:p>
            <a:pPr marL="0" indent="0" algn="l">
              <a:lnSpc>
                <a:spcPct val="150000"/>
              </a:lnSpc>
            </a:pPr>
            <a:r>
              <a:rPr sz="1300" b="0">
                <a:latin typeface="宋体" panose="02010600030101010101" pitchFamily="2" charset="-122"/>
                <a:ea typeface="宋体" panose="02010600030101010101" pitchFamily="2" charset="-122"/>
                <a:cs typeface="宋体" panose="02010600030101010101" pitchFamily="2" charset="-122"/>
              </a:rPr>
              <a:t>1、初中阶段：</a:t>
            </a:r>
            <a:r>
              <a:rPr sz="1300" b="0">
                <a:solidFill>
                  <a:srgbClr val="FF0000"/>
                </a:solidFill>
                <a:latin typeface="宋体" panose="02010600030101010101" pitchFamily="2" charset="-122"/>
                <a:ea typeface="宋体" panose="02010600030101010101" pitchFamily="2" charset="-122"/>
                <a:cs typeface="宋体" panose="02010600030101010101" pitchFamily="2" charset="-122"/>
              </a:rPr>
              <a:t>初中家长账号进入看到还是小学信息</a:t>
            </a:r>
            <a:r>
              <a:rPr sz="1300" b="0">
                <a:latin typeface="宋体" panose="02010600030101010101" pitchFamily="2" charset="-122"/>
                <a:ea typeface="宋体" panose="02010600030101010101" pitchFamily="2" charset="-122"/>
                <a:cs typeface="宋体" panose="02010600030101010101" pitchFamily="2" charset="-122"/>
              </a:rPr>
              <a:t>，点击右上角“添加/切换身份”，如提示有新身份，按提示输入验证信息后添加绑定；没有新身份提示，请与就读学校核实录入的家长手机号，从“我的——个人中心”退出，重新登录绑定。</a:t>
            </a:r>
            <a:endParaRPr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r>
              <a:rPr sz="1300" b="0">
                <a:latin typeface="宋体" panose="02010600030101010101" pitchFamily="2" charset="-122"/>
                <a:ea typeface="宋体" panose="02010600030101010101" pitchFamily="2" charset="-122"/>
                <a:cs typeface="宋体" panose="02010600030101010101" pitchFamily="2" charset="-122"/>
              </a:rPr>
              <a:t>2、高中阶段：</a:t>
            </a:r>
            <a:r>
              <a:rPr sz="1300" b="0">
                <a:solidFill>
                  <a:srgbClr val="FF0000"/>
                </a:solidFill>
                <a:latin typeface="宋体" panose="02010600030101010101" pitchFamily="2" charset="-122"/>
                <a:ea typeface="宋体" panose="02010600030101010101" pitchFamily="2" charset="-122"/>
                <a:cs typeface="宋体" panose="02010600030101010101" pitchFamily="2" charset="-122"/>
              </a:rPr>
              <a:t>高中家长账号进入看到还是初中信息</a:t>
            </a:r>
            <a:r>
              <a:rPr sz="1300" b="0">
                <a:latin typeface="宋体" panose="02010600030101010101" pitchFamily="2" charset="-122"/>
                <a:ea typeface="宋体" panose="02010600030101010101" pitchFamily="2" charset="-122"/>
                <a:cs typeface="宋体" panose="02010600030101010101" pitchFamily="2" charset="-122"/>
              </a:rPr>
              <a:t>，点击右上角“添加/切换身份”，如提示有新身份，按提示输入验证信息后添加绑定；没有新身份提示，请与就读学校核实录入的家长手机号，从“我的——个人中心”退出，重新登录绑定。</a:t>
            </a:r>
            <a:endParaRPr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r>
              <a:rPr lang="en-US" sz="1300" b="0">
                <a:latin typeface="宋体" panose="02010600030101010101" pitchFamily="2" charset="-122"/>
                <a:ea typeface="宋体" panose="02010600030101010101" pitchFamily="2" charset="-122"/>
                <a:cs typeface="宋体" panose="02010600030101010101" pitchFamily="2" charset="-122"/>
              </a:rPr>
              <a:t>3</a:t>
            </a:r>
            <a:r>
              <a:rPr lang="zh-CN" altLang="en-US" sz="1300" b="0">
                <a:latin typeface="宋体" panose="02010600030101010101" pitchFamily="2" charset="-122"/>
                <a:ea typeface="宋体" panose="02010600030101010101" pitchFamily="2" charset="-122"/>
                <a:cs typeface="宋体" panose="02010600030101010101" pitchFamily="2" charset="-122"/>
              </a:rPr>
              <a:t>、转学：</a:t>
            </a:r>
            <a:r>
              <a:rPr lang="zh-CN" altLang="en-US" sz="1300" b="0">
                <a:solidFill>
                  <a:srgbClr val="FF0000"/>
                </a:solidFill>
                <a:latin typeface="宋体" panose="02010600030101010101" pitchFamily="2" charset="-122"/>
                <a:ea typeface="宋体" panose="02010600030101010101" pitchFamily="2" charset="-122"/>
                <a:cs typeface="宋体" panose="02010600030101010101" pitchFamily="2" charset="-122"/>
              </a:rPr>
              <a:t>家长账号进入看到还是原学校信息，</a:t>
            </a:r>
            <a:r>
              <a:rPr sz="1300">
                <a:latin typeface="宋体" panose="02010600030101010101" pitchFamily="2" charset="-122"/>
                <a:ea typeface="宋体" panose="02010600030101010101" pitchFamily="2" charset="-122"/>
                <a:cs typeface="宋体" panose="02010600030101010101" pitchFamily="2" charset="-122"/>
                <a:sym typeface="+mn-ea"/>
              </a:rPr>
              <a:t>点击右上角“添加/切换身份”，如提示有新身份，按提示输入验证信息后添加绑定；没有新身份提示，请与就读学核实录入的家长手机号，从“我的——个人中心”退出，重新登录绑定。</a:t>
            </a:r>
            <a:endParaRPr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en-US" altLang="zh-CN" sz="13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常见问题</a:t>
            </a:r>
            <a:r>
              <a:rPr lang="en-US" altLang="zh-CN" sz="2000" b="1" dirty="0">
                <a:solidFill>
                  <a:schemeClr val="tx1">
                    <a:lumMod val="85000"/>
                    <a:lumOff val="15000"/>
                  </a:schemeClr>
                </a:solidFill>
                <a:latin typeface="Impact" panose="020B0806030902050204" pitchFamily="34" charset="0"/>
              </a:rPr>
              <a:t>-</a:t>
            </a:r>
            <a:r>
              <a:rPr lang="zh-CN" altLang="en-US" sz="2000" b="1" dirty="0">
                <a:solidFill>
                  <a:schemeClr val="tx1">
                    <a:lumMod val="85000"/>
                    <a:lumOff val="15000"/>
                  </a:schemeClr>
                </a:solidFill>
                <a:latin typeface="Impact" panose="020B0806030902050204" pitchFamily="34" charset="0"/>
              </a:rPr>
              <a:t>多重身份切换</a:t>
            </a:r>
            <a:r>
              <a:rPr lang="en-US" altLang="zh-CN" sz="2000" b="1" dirty="0">
                <a:solidFill>
                  <a:schemeClr val="tx1">
                    <a:lumMod val="85000"/>
                    <a:lumOff val="15000"/>
                  </a:schemeClr>
                </a:solidFill>
                <a:latin typeface="Impact" panose="020B0806030902050204" pitchFamily="34" charset="0"/>
              </a:rPr>
              <a:t>类</a:t>
            </a:r>
            <a:endParaRPr lang="en-US" altLang="zh-CN" sz="2000" b="1" dirty="0">
              <a:solidFill>
                <a:schemeClr val="tx1">
                  <a:lumMod val="85000"/>
                  <a:lumOff val="15000"/>
                </a:schemeClr>
              </a:solidFill>
              <a:latin typeface="Impact" panose="020B0806030902050204" pitchFamily="34" charset="0"/>
            </a:endParaRPr>
          </a:p>
        </p:txBody>
      </p:sp>
      <p:sp>
        <p:nvSpPr>
          <p:cNvPr id="100" name="文本框 99"/>
          <p:cNvSpPr txBox="1"/>
          <p:nvPr/>
        </p:nvSpPr>
        <p:spPr>
          <a:xfrm>
            <a:off x="431483" y="1116806"/>
            <a:ext cx="7879080" cy="3392170"/>
          </a:xfrm>
          <a:prstGeom prst="rect">
            <a:avLst/>
          </a:prstGeom>
          <a:noFill/>
          <a:ln w="9525">
            <a:noFill/>
          </a:ln>
        </p:spPr>
        <p:txBody>
          <a:bodyPr wrap="square">
            <a:spAutoFit/>
          </a:bodyPr>
          <a:p>
            <a:pPr marL="0" indent="0" algn="l">
              <a:lnSpc>
                <a:spcPct val="150000"/>
              </a:lnSpc>
            </a:pPr>
            <a:r>
              <a:rPr lang="en-US" altLang="zh-CN" sz="1300" b="0">
                <a:latin typeface="宋体" panose="02010600030101010101" pitchFamily="2" charset="-122"/>
                <a:ea typeface="宋体" panose="02010600030101010101" pitchFamily="2" charset="-122"/>
                <a:cs typeface="宋体" panose="02010600030101010101" pitchFamily="2" charset="-122"/>
              </a:rPr>
              <a:t>1</a:t>
            </a:r>
            <a:r>
              <a:rPr lang="zh-CN" altLang="en-US" sz="1300" b="0">
                <a:latin typeface="宋体" panose="02010600030101010101" pitchFamily="2" charset="-122"/>
                <a:ea typeface="宋体" panose="02010600030101010101" pitchFamily="2" charset="-122"/>
                <a:cs typeface="宋体" panose="02010600030101010101" pitchFamily="2" charset="-122"/>
              </a:rPr>
              <a:t>、多个小孩家长：（</a:t>
            </a:r>
            <a:r>
              <a:rPr lang="zh-CN" altLang="en-US" sz="1300" b="0">
                <a:solidFill>
                  <a:srgbClr val="FF0000"/>
                </a:solidFill>
                <a:latin typeface="宋体" panose="02010600030101010101" pitchFamily="2" charset="-122"/>
                <a:ea typeface="宋体" panose="02010600030101010101" pitchFamily="2" charset="-122"/>
                <a:cs typeface="宋体" panose="02010600030101010101" pitchFamily="2" charset="-122"/>
              </a:rPr>
              <a:t>每个小孩所在学校录入的家长手机号码必须为同一个</a:t>
            </a:r>
            <a:r>
              <a:rPr lang="zh-CN" altLang="en-US" sz="1300" b="0">
                <a:latin typeface="宋体" panose="02010600030101010101" pitchFamily="2" charset="-122"/>
                <a:ea typeface="宋体" panose="02010600030101010101" pitchFamily="2" charset="-122"/>
                <a:cs typeface="宋体" panose="02010600030101010101" pitchFamily="2" charset="-122"/>
              </a:rPr>
              <a:t>）点击右上角“添加</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切换身份”，按提示输入验证信息后添加绑定；查看</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操作不同小孩信息时，点击右上角“添加</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切换身份”后操作（不是同一个手机号码，从“我的</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个人中心”退出后登陆另外一个账号）</a:t>
            </a:r>
            <a:endParaRPr lang="zh-CN" altLang="en-US"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zh-CN" altLang="en-US"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r>
              <a:rPr lang="en-US" altLang="zh-CN" sz="1300" b="0">
                <a:latin typeface="宋体" panose="02010600030101010101" pitchFamily="2" charset="-122"/>
                <a:ea typeface="宋体" panose="02010600030101010101" pitchFamily="2" charset="-122"/>
                <a:cs typeface="宋体" panose="02010600030101010101" pitchFamily="2" charset="-122"/>
              </a:rPr>
              <a:t>2</a:t>
            </a:r>
            <a:r>
              <a:rPr lang="zh-CN" altLang="en-US" sz="1300" b="0">
                <a:latin typeface="宋体" panose="02010600030101010101" pitchFamily="2" charset="-122"/>
                <a:ea typeface="宋体" panose="02010600030101010101" pitchFamily="2" charset="-122"/>
                <a:cs typeface="宋体" panose="02010600030101010101" pitchFamily="2" charset="-122"/>
              </a:rPr>
              <a:t>、既是家长又是老师：（</a:t>
            </a:r>
            <a:r>
              <a:rPr lang="zh-CN" altLang="en-US" sz="1300" b="0">
                <a:solidFill>
                  <a:srgbClr val="FF0000"/>
                </a:solidFill>
                <a:latin typeface="宋体" panose="02010600030101010101" pitchFamily="2" charset="-122"/>
                <a:ea typeface="宋体" panose="02010600030101010101" pitchFamily="2" charset="-122"/>
                <a:cs typeface="宋体" panose="02010600030101010101" pitchFamily="2" charset="-122"/>
              </a:rPr>
              <a:t>孩子就读学校与任职学校录入的手机号码必须为同一个</a:t>
            </a:r>
            <a:r>
              <a:rPr lang="zh-CN" altLang="en-US" sz="1300" b="0">
                <a:latin typeface="宋体" panose="02010600030101010101" pitchFamily="2" charset="-122"/>
                <a:ea typeface="宋体" panose="02010600030101010101" pitchFamily="2" charset="-122"/>
                <a:cs typeface="宋体" panose="02010600030101010101" pitchFamily="2" charset="-122"/>
              </a:rPr>
              <a:t>），击右上角“添加</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切换身份”，按提示输入验证信息后添加绑定；查看</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操作不同角色身份时，点击右上角“添加</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切换身份”后操作（不是同一个手机号码，从“我的</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个人中心”退出后登陆另外一个账号）</a:t>
            </a:r>
            <a:endParaRPr lang="zh-CN" altLang="en-US"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endParaRPr lang="zh-CN" altLang="en-US" sz="1300" b="0">
              <a:latin typeface="宋体" panose="02010600030101010101" pitchFamily="2" charset="-122"/>
              <a:ea typeface="宋体" panose="02010600030101010101" pitchFamily="2" charset="-122"/>
              <a:cs typeface="宋体" panose="02010600030101010101" pitchFamily="2" charset="-122"/>
            </a:endParaRPr>
          </a:p>
          <a:p>
            <a:pPr marL="0" indent="0" algn="l">
              <a:lnSpc>
                <a:spcPct val="150000"/>
              </a:lnSpc>
            </a:pPr>
            <a:r>
              <a:rPr lang="en-US" altLang="zh-CN" sz="1300" b="0">
                <a:latin typeface="宋体" panose="02010600030101010101" pitchFamily="2" charset="-122"/>
                <a:ea typeface="宋体" panose="02010600030101010101" pitchFamily="2" charset="-122"/>
                <a:cs typeface="宋体" panose="02010600030101010101" pitchFamily="2" charset="-122"/>
              </a:rPr>
              <a:t>3</a:t>
            </a:r>
            <a:r>
              <a:rPr lang="zh-CN" altLang="en-US" sz="1300" b="0">
                <a:latin typeface="宋体" panose="02010600030101010101" pitchFamily="2" charset="-122"/>
                <a:ea typeface="宋体" panose="02010600030101010101" pitchFamily="2" charset="-122"/>
                <a:cs typeface="宋体" panose="02010600030101010101" pitchFamily="2" charset="-122"/>
              </a:rPr>
              <a:t>、多个任教身份：（</a:t>
            </a:r>
            <a:r>
              <a:rPr lang="zh-CN" altLang="en-US" sz="1300" b="0">
                <a:solidFill>
                  <a:srgbClr val="FF0000"/>
                </a:solidFill>
                <a:latin typeface="宋体" panose="02010600030101010101" pitchFamily="2" charset="-122"/>
                <a:ea typeface="宋体" panose="02010600030101010101" pitchFamily="2" charset="-122"/>
                <a:cs typeface="宋体" panose="02010600030101010101" pitchFamily="2" charset="-122"/>
              </a:rPr>
              <a:t>初高中部同时任教或工作单位变更，学校录入的手机号码必须为同一个</a:t>
            </a:r>
            <a:r>
              <a:rPr lang="zh-CN" altLang="en-US" sz="1300" b="0">
                <a:latin typeface="宋体" panose="02010600030101010101" pitchFamily="2" charset="-122"/>
                <a:ea typeface="宋体" panose="02010600030101010101" pitchFamily="2" charset="-122"/>
                <a:cs typeface="宋体" panose="02010600030101010101" pitchFamily="2" charset="-122"/>
              </a:rPr>
              <a:t>），击右上角“添加</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切换身份”，按提示输入验证信息后添加绑定；查看</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操作不同角色身份时，点击右上角“添加</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切换身份”后操作（不是同一个手机号码，从“我的</a:t>
            </a:r>
            <a:r>
              <a:rPr lang="en-US" altLang="zh-CN" sz="1300" b="0">
                <a:latin typeface="宋体" panose="02010600030101010101" pitchFamily="2" charset="-122"/>
                <a:ea typeface="宋体" panose="02010600030101010101" pitchFamily="2" charset="-122"/>
                <a:cs typeface="宋体" panose="02010600030101010101" pitchFamily="2" charset="-122"/>
              </a:rPr>
              <a:t>——</a:t>
            </a:r>
            <a:r>
              <a:rPr lang="zh-CN" altLang="en-US" sz="1300" b="0">
                <a:latin typeface="宋体" panose="02010600030101010101" pitchFamily="2" charset="-122"/>
                <a:ea typeface="宋体" panose="02010600030101010101" pitchFamily="2" charset="-122"/>
                <a:cs typeface="宋体" panose="02010600030101010101" pitchFamily="2" charset="-122"/>
              </a:rPr>
              <a:t>个人中心”退出后登陆另外一个账号）</a:t>
            </a:r>
            <a:endParaRPr lang="zh-CN" altLang="en-US" sz="13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p:nvPr/>
        </p:nvSpPr>
        <p:spPr>
          <a:xfrm>
            <a:off x="431540" y="171010"/>
            <a:ext cx="3870455"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常见问题</a:t>
            </a:r>
            <a:r>
              <a:rPr lang="en-US" altLang="zh-CN" sz="2000" b="1" dirty="0">
                <a:solidFill>
                  <a:schemeClr val="tx1">
                    <a:lumMod val="85000"/>
                    <a:lumOff val="15000"/>
                  </a:schemeClr>
                </a:solidFill>
                <a:latin typeface="Impact" panose="020B0806030902050204" pitchFamily="34" charset="0"/>
              </a:rPr>
              <a:t>-</a:t>
            </a:r>
            <a:r>
              <a:rPr lang="zh-CN" altLang="en-US" sz="2000" b="1" dirty="0">
                <a:solidFill>
                  <a:schemeClr val="tx1">
                    <a:lumMod val="85000"/>
                    <a:lumOff val="15000"/>
                  </a:schemeClr>
                </a:solidFill>
                <a:latin typeface="Impact" panose="020B0806030902050204" pitchFamily="34" charset="0"/>
              </a:rPr>
              <a:t>身份切换</a:t>
            </a:r>
            <a:endParaRPr lang="zh-CN" altLang="en-US" sz="2000" b="1" dirty="0">
              <a:solidFill>
                <a:schemeClr val="tx1">
                  <a:lumMod val="85000"/>
                  <a:lumOff val="15000"/>
                </a:schemeClr>
              </a:solidFill>
              <a:latin typeface="Impact" panose="020B0806030902050204" pitchFamily="34" charset="0"/>
            </a:endParaRPr>
          </a:p>
        </p:txBody>
      </p:sp>
      <p:pic>
        <p:nvPicPr>
          <p:cNvPr id="4" name="图片 3"/>
          <p:cNvPicPr>
            <a:picLocks noChangeAspect="1"/>
          </p:cNvPicPr>
          <p:nvPr/>
        </p:nvPicPr>
        <p:blipFill>
          <a:blip r:embed="rId1"/>
          <a:stretch>
            <a:fillRect/>
          </a:stretch>
        </p:blipFill>
        <p:spPr>
          <a:xfrm>
            <a:off x="1231900" y="854075"/>
            <a:ext cx="2656205" cy="3599180"/>
          </a:xfrm>
          <a:prstGeom prst="rect">
            <a:avLst/>
          </a:prstGeom>
        </p:spPr>
      </p:pic>
      <p:pic>
        <p:nvPicPr>
          <p:cNvPr id="2" name="图片 1"/>
          <p:cNvPicPr>
            <a:picLocks noChangeAspect="1"/>
          </p:cNvPicPr>
          <p:nvPr/>
        </p:nvPicPr>
        <p:blipFill>
          <a:blip r:embed="rId2"/>
          <a:stretch>
            <a:fillRect/>
          </a:stretch>
        </p:blipFill>
        <p:spPr>
          <a:xfrm>
            <a:off x="4600575" y="853440"/>
            <a:ext cx="2520315" cy="3599815"/>
          </a:xfrm>
          <a:prstGeom prst="rect">
            <a:avLst/>
          </a:prstGeom>
        </p:spPr>
      </p:pic>
      <p:sp>
        <p:nvSpPr>
          <p:cNvPr id="13" name="右箭头 12"/>
          <p:cNvSpPr/>
          <p:nvPr/>
        </p:nvSpPr>
        <p:spPr>
          <a:xfrm>
            <a:off x="4152900" y="2324735"/>
            <a:ext cx="287655" cy="19177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p:nvPr/>
        </p:nvSpPr>
        <p:spPr>
          <a:xfrm>
            <a:off x="431483" y="170974"/>
            <a:ext cx="5207794" cy="398780"/>
          </a:xfrm>
          <a:prstGeom prst="rect">
            <a:avLst/>
          </a:prstGeom>
          <a:noFill/>
        </p:spPr>
        <p:txBody>
          <a:bodyPr wrap="square" rtlCol="0">
            <a:spAutoFit/>
          </a:bodyPr>
          <a:lstStyle/>
          <a:p>
            <a:r>
              <a:rPr lang="zh-CN" altLang="en-US" sz="2000" b="1" dirty="0">
                <a:solidFill>
                  <a:schemeClr val="tx1">
                    <a:lumMod val="85000"/>
                    <a:lumOff val="15000"/>
                  </a:schemeClr>
                </a:solidFill>
                <a:latin typeface="Impact" panose="020B0806030902050204" pitchFamily="34" charset="0"/>
              </a:rPr>
              <a:t>常见问题解决办法</a:t>
            </a:r>
            <a:endParaRPr lang="zh-CN" altLang="en-US" sz="2000" b="1" dirty="0">
              <a:solidFill>
                <a:schemeClr val="tx1">
                  <a:lumMod val="85000"/>
                  <a:lumOff val="15000"/>
                </a:schemeClr>
              </a:solidFill>
              <a:latin typeface="Impact" panose="020B0806030902050204" pitchFamily="34" charset="0"/>
            </a:endParaRPr>
          </a:p>
        </p:txBody>
      </p:sp>
      <p:pic>
        <p:nvPicPr>
          <p:cNvPr id="6" name="图片 5"/>
          <p:cNvPicPr>
            <a:picLocks noChangeAspect="1"/>
          </p:cNvPicPr>
          <p:nvPr/>
        </p:nvPicPr>
        <p:blipFill>
          <a:blip r:embed="rId1"/>
          <a:stretch>
            <a:fillRect/>
          </a:stretch>
        </p:blipFill>
        <p:spPr>
          <a:xfrm>
            <a:off x="341630" y="951865"/>
            <a:ext cx="4975860" cy="3754120"/>
          </a:xfrm>
          <a:prstGeom prst="rect">
            <a:avLst/>
          </a:prstGeom>
        </p:spPr>
      </p:pic>
      <p:pic>
        <p:nvPicPr>
          <p:cNvPr id="7" name="图片 6"/>
          <p:cNvPicPr>
            <a:picLocks noChangeAspect="1"/>
          </p:cNvPicPr>
          <p:nvPr/>
        </p:nvPicPr>
        <p:blipFill>
          <a:blip r:embed="rId2"/>
          <a:stretch>
            <a:fillRect/>
          </a:stretch>
        </p:blipFill>
        <p:spPr>
          <a:xfrm>
            <a:off x="5926455" y="668655"/>
            <a:ext cx="2472055" cy="4058285"/>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sz="2000" b="1" dirty="0">
                <a:solidFill>
                  <a:schemeClr val="tx1">
                    <a:lumMod val="85000"/>
                    <a:lumOff val="15000"/>
                  </a:schemeClr>
                </a:solidFill>
                <a:latin typeface="Impact" panose="020B0806030902050204" pitchFamily="34" charset="0"/>
              </a:rPr>
              <a:t>政策解读</a:t>
            </a:r>
            <a:endParaRPr lang="zh-CN" sz="2000" b="1" dirty="0">
              <a:solidFill>
                <a:schemeClr val="tx1">
                  <a:lumMod val="85000"/>
                  <a:lumOff val="15000"/>
                </a:schemeClr>
              </a:solidFill>
              <a:latin typeface="Impact" panose="020B0806030902050204" pitchFamily="34" charset="0"/>
            </a:endParaRPr>
          </a:p>
        </p:txBody>
      </p:sp>
      <p:sp>
        <p:nvSpPr>
          <p:cNvPr id="100" name="文本框 99"/>
          <p:cNvSpPr txBox="1"/>
          <p:nvPr/>
        </p:nvSpPr>
        <p:spPr>
          <a:xfrm>
            <a:off x="656590" y="1280160"/>
            <a:ext cx="8066405" cy="3728720"/>
          </a:xfrm>
          <a:prstGeom prst="rect">
            <a:avLst/>
          </a:prstGeom>
          <a:noFill/>
          <a:ln w="9525">
            <a:noFill/>
          </a:ln>
        </p:spPr>
        <p:txBody>
          <a:bodyPr wrap="square">
            <a:noAutofit/>
          </a:bodyPr>
          <a:p>
            <a:pPr indent="304800" fontAlgn="auto">
              <a:lnSpc>
                <a:spcPts val="1800"/>
              </a:lnSpc>
            </a:pPr>
            <a:r>
              <a:rPr lang="en-US" sz="1300" b="0">
                <a:latin typeface="宋体" panose="02010600030101010101" pitchFamily="2" charset="-122"/>
                <a:ea typeface="宋体" panose="02010600030101010101" pitchFamily="2" charset="-122"/>
              </a:rPr>
              <a:t>一、强化学校为评价主体</a:t>
            </a:r>
            <a:endParaRPr lang="en-US" sz="1300" b="0">
              <a:latin typeface="宋体" panose="02010600030101010101" pitchFamily="2" charset="-122"/>
              <a:ea typeface="宋体" panose="02010600030101010101" pitchFamily="2" charset="-122"/>
            </a:endParaRPr>
          </a:p>
          <a:p>
            <a:pPr indent="304800" fontAlgn="auto">
              <a:lnSpc>
                <a:spcPts val="1800"/>
              </a:lnSpc>
            </a:pPr>
            <a:r>
              <a:rPr lang="en-US" sz="1500" b="0">
                <a:latin typeface="宋体" panose="02010600030101010101" pitchFamily="2" charset="-122"/>
                <a:ea typeface="宋体" panose="02010600030101010101" pitchFamily="2" charset="-122"/>
              </a:rPr>
              <a:t>   </a:t>
            </a:r>
            <a:r>
              <a:rPr lang="en-US" sz="1000" b="0">
                <a:latin typeface="宋体" panose="02010600030101010101" pitchFamily="2" charset="-122"/>
                <a:ea typeface="宋体" panose="02010600030101010101" pitchFamily="2" charset="-122"/>
              </a:rPr>
              <a:t>学校要将综合素质评价工作与日常教育教学管理相结合，开齐课程、开足课时，积极创造条件、搭建平台、整合资源，充分发挥学校党团和学生组织的作用，引导和组织学生开展有意义的活动；关注每个学生的发展，积极为学生提供展示的舞台。</a:t>
            </a:r>
            <a:endParaRPr lang="en-US" sz="1000" b="0">
              <a:latin typeface="宋体" panose="02010600030101010101" pitchFamily="2" charset="-122"/>
              <a:ea typeface="宋体" panose="02010600030101010101" pitchFamily="2" charset="-122"/>
            </a:endParaRPr>
          </a:p>
          <a:p>
            <a:pPr indent="304800" fontAlgn="auto">
              <a:lnSpc>
                <a:spcPts val="1800"/>
              </a:lnSpc>
            </a:pPr>
            <a:endParaRPr lang="en-US" sz="1000" b="0">
              <a:latin typeface="宋体" panose="02010600030101010101" pitchFamily="2" charset="-122"/>
              <a:ea typeface="宋体" panose="02010600030101010101" pitchFamily="2" charset="-122"/>
            </a:endParaRPr>
          </a:p>
          <a:p>
            <a:pPr indent="304800"/>
            <a:r>
              <a:rPr lang="en-US" sz="1300" b="0">
                <a:latin typeface="宋体" panose="02010600030101010101" pitchFamily="2" charset="-122"/>
                <a:ea typeface="宋体" panose="02010600030101010101" pitchFamily="2" charset="-122"/>
              </a:rPr>
              <a:t>二、强化评价落实的过程性</a:t>
            </a:r>
            <a:endParaRPr lang="en-US" sz="1300" b="0">
              <a:latin typeface="宋体" panose="02010600030101010101" pitchFamily="2" charset="-122"/>
              <a:ea typeface="宋体" panose="02010600030101010101" pitchFamily="2" charset="-122"/>
            </a:endParaRPr>
          </a:p>
          <a:p>
            <a:pPr indent="304800" fontAlgn="auto">
              <a:lnSpc>
                <a:spcPts val="1800"/>
              </a:lnSpc>
            </a:pPr>
            <a:r>
              <a:rPr lang="en-US" sz="1000" b="0">
                <a:latin typeface="宋体" panose="02010600030101010101" pitchFamily="2" charset="-122"/>
                <a:ea typeface="宋体" panose="02010600030101010101" pitchFamily="2" charset="-122"/>
              </a:rPr>
              <a:t>     学校要指导学生从初中一年级开始，及时收集整理有关材料，避免初三毕业学期集中突击，务必做到客观真实。每个学期，学校有关部门、班主任以及任课教师要对学生参与各类课程和相关活动的突出表现，通过网络化、智能化等多种手段伴随式记录学生数据，形成成长记录。</a:t>
            </a:r>
            <a:endParaRPr lang="en-US" sz="1000" b="0">
              <a:latin typeface="宋体" panose="02010600030101010101" pitchFamily="2" charset="-122"/>
              <a:ea typeface="宋体" panose="02010600030101010101" pitchFamily="2" charset="-122"/>
            </a:endParaRPr>
          </a:p>
          <a:p>
            <a:pPr indent="304800" fontAlgn="auto">
              <a:lnSpc>
                <a:spcPts val="1800"/>
              </a:lnSpc>
            </a:pPr>
            <a:endParaRPr lang="en-US" sz="1000" b="0">
              <a:latin typeface="宋体" panose="02010600030101010101" pitchFamily="2" charset="-122"/>
              <a:ea typeface="宋体" panose="02010600030101010101" pitchFamily="2" charset="-122"/>
            </a:endParaRPr>
          </a:p>
          <a:p>
            <a:pPr indent="304800"/>
            <a:r>
              <a:rPr lang="en-US" sz="1300" b="0">
                <a:latin typeface="宋体" panose="02010600030101010101" pitchFamily="2" charset="-122"/>
                <a:ea typeface="宋体" panose="02010600030101010101" pitchFamily="2" charset="-122"/>
              </a:rPr>
              <a:t>三、精简实证项目和数量</a:t>
            </a:r>
            <a:endParaRPr lang="en-US" sz="1300" b="0">
              <a:latin typeface="宋体" panose="02010600030101010101" pitchFamily="2" charset="-122"/>
              <a:ea typeface="宋体" panose="02010600030101010101" pitchFamily="2" charset="-122"/>
            </a:endParaRPr>
          </a:p>
          <a:p>
            <a:pPr indent="304800" fontAlgn="auto">
              <a:lnSpc>
                <a:spcPts val="1800"/>
              </a:lnSpc>
            </a:pPr>
            <a:r>
              <a:rPr lang="en-US" sz="1000" b="0">
                <a:latin typeface="宋体" panose="02010600030101010101" pitchFamily="2" charset="-122"/>
                <a:ea typeface="宋体" panose="02010600030101010101" pitchFamily="2" charset="-122"/>
              </a:rPr>
              <a:t>     2024年长沙市初中毕业生综合素质评价实证项目总共22项，比原来的27项减少了5项；其中学生上传项目为7项，和原来的16项相比减少了9项。在实证项目的数量要求上，也做了适当的压缩和调整，由原来的“不超过5份”调整为“不超过3份”或“最高级别1份”</a:t>
            </a:r>
            <a:r>
              <a:rPr lang="zh-CN" altLang="en-US" sz="1000" b="0">
                <a:latin typeface="宋体" panose="02010600030101010101" pitchFamily="2" charset="-122"/>
                <a:ea typeface="宋体" panose="02010600030101010101" pitchFamily="2" charset="-122"/>
              </a:rPr>
              <a:t>等。</a:t>
            </a:r>
            <a:endParaRPr lang="zh-CN" altLang="en-US" sz="1000" b="0">
              <a:latin typeface="宋体" panose="02010600030101010101" pitchFamily="2" charset="-122"/>
              <a:ea typeface="宋体" panose="02010600030101010101" pitchFamily="2" charset="-122"/>
            </a:endParaRPr>
          </a:p>
          <a:p>
            <a:pPr indent="304800" fontAlgn="auto">
              <a:lnSpc>
                <a:spcPts val="1800"/>
              </a:lnSpc>
            </a:pPr>
            <a:endParaRPr lang="en-US" sz="1000" b="0">
              <a:latin typeface="宋体" panose="02010600030101010101" pitchFamily="2" charset="-122"/>
              <a:ea typeface="宋体" panose="02010600030101010101" pitchFamily="2" charset="-122"/>
            </a:endParaRPr>
          </a:p>
          <a:p>
            <a:pPr indent="304800" fontAlgn="auto">
              <a:lnSpc>
                <a:spcPts val="1800"/>
              </a:lnSpc>
            </a:pPr>
            <a:r>
              <a:rPr lang="en-US" sz="1300" b="0">
                <a:latin typeface="宋体" panose="02010600030101010101" pitchFamily="2" charset="-122"/>
                <a:ea typeface="宋体" panose="02010600030101010101" pitchFamily="2" charset="-122"/>
              </a:rPr>
              <a:t>四、优化系统和操作流程</a:t>
            </a:r>
            <a:endParaRPr lang="en-US" sz="1300" b="0">
              <a:latin typeface="宋体" panose="02010600030101010101" pitchFamily="2" charset="-122"/>
              <a:ea typeface="宋体" panose="02010600030101010101" pitchFamily="2" charset="-122"/>
            </a:endParaRPr>
          </a:p>
          <a:p>
            <a:pPr indent="304800" fontAlgn="auto">
              <a:lnSpc>
                <a:spcPts val="1800"/>
              </a:lnSpc>
            </a:pPr>
            <a:r>
              <a:rPr lang="en-US" sz="1000" b="0">
                <a:latin typeface="宋体" panose="02010600030101010101" pitchFamily="2" charset="-122"/>
                <a:ea typeface="宋体" panose="02010600030101010101" pitchFamily="2" charset="-122"/>
              </a:rPr>
              <a:t>     升级和完善信息化管理系统，加强对学校综合素质评价工作的培训与指导，指导学生熟练掌握评价管理系统的操作。学校</a:t>
            </a:r>
            <a:r>
              <a:rPr lang="zh-CN" altLang="en-US" sz="1000" b="0">
                <a:latin typeface="宋体" panose="02010600030101010101" pitchFamily="2" charset="-122"/>
                <a:ea typeface="宋体" panose="02010600030101010101" pitchFamily="2" charset="-122"/>
              </a:rPr>
              <a:t>要</a:t>
            </a:r>
            <a:r>
              <a:rPr lang="en-US" sz="1000" b="0">
                <a:latin typeface="宋体" panose="02010600030101010101" pitchFamily="2" charset="-122"/>
                <a:ea typeface="宋体" panose="02010600030101010101" pitchFamily="2" charset="-122"/>
              </a:rPr>
              <a:t>开放计算机房等场地，为学生日常上传、整理、遴选、提交实证材料提供便利。</a:t>
            </a:r>
            <a:endParaRPr lang="en-US" sz="1000" b="0">
              <a:latin typeface="宋体" panose="02010600030101010101" pitchFamily="2" charset="-122"/>
              <a:ea typeface="宋体" panose="02010600030101010101" pitchFamily="2" charset="-122"/>
            </a:endParaRPr>
          </a:p>
        </p:txBody>
      </p:sp>
      <p:sp>
        <p:nvSpPr>
          <p:cNvPr id="5" name="文本框 4"/>
          <p:cNvSpPr txBox="1"/>
          <p:nvPr/>
        </p:nvSpPr>
        <p:spPr>
          <a:xfrm>
            <a:off x="791845" y="816610"/>
            <a:ext cx="7401560" cy="368300"/>
          </a:xfrm>
          <a:prstGeom prst="rect">
            <a:avLst/>
          </a:prstGeom>
          <a:noFill/>
          <a:ln w="9525">
            <a:noFill/>
          </a:ln>
        </p:spPr>
        <p:txBody>
          <a:bodyPr wrap="square">
            <a:spAutoFit/>
          </a:bodyPr>
          <a:p>
            <a:pPr indent="0" algn="ctr"/>
            <a:r>
              <a:rPr lang="zh-CN" b="1">
                <a:cs typeface="方正大标宋简体" charset="0"/>
              </a:rPr>
              <a:t>项目精简，系统升级！2024年长沙市初中综合素质评价有这些新变化</a:t>
            </a:r>
            <a:endParaRPr lang="zh-CN" altLang="en-US" b="1">
              <a:cs typeface="方正大标宋简体"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sz="2000" b="1" dirty="0">
                <a:solidFill>
                  <a:schemeClr val="tx1">
                    <a:lumMod val="85000"/>
                    <a:lumOff val="15000"/>
                  </a:schemeClr>
                </a:solidFill>
                <a:latin typeface="Impact" panose="020B0806030902050204" pitchFamily="34" charset="0"/>
              </a:rPr>
              <a:t>政策解读</a:t>
            </a:r>
            <a:endParaRPr lang="zh-CN" sz="2000" b="1" dirty="0">
              <a:solidFill>
                <a:schemeClr val="tx1">
                  <a:lumMod val="85000"/>
                  <a:lumOff val="15000"/>
                </a:schemeClr>
              </a:solidFill>
              <a:latin typeface="Impact" panose="020B0806030902050204" pitchFamily="34" charset="0"/>
            </a:endParaRPr>
          </a:p>
        </p:txBody>
      </p:sp>
      <p:sp>
        <p:nvSpPr>
          <p:cNvPr id="3" name="文本框 2"/>
          <p:cNvSpPr txBox="1"/>
          <p:nvPr/>
        </p:nvSpPr>
        <p:spPr>
          <a:xfrm>
            <a:off x="1512570" y="784860"/>
            <a:ext cx="6440170" cy="368300"/>
          </a:xfrm>
          <a:prstGeom prst="rect">
            <a:avLst/>
          </a:prstGeom>
          <a:noFill/>
        </p:spPr>
        <p:txBody>
          <a:bodyPr wrap="square" rtlCol="0" anchor="t">
            <a:spAutoFit/>
          </a:bodyPr>
          <a:p>
            <a:pPr algn="ctr"/>
            <a:r>
              <a:rPr lang="zh-CN" altLang="en-US">
                <a:sym typeface="+mn-ea"/>
              </a:rPr>
              <a:t>2024 年长沙市初中毕业生综合素质实证材料格式要求</a:t>
            </a:r>
            <a:endParaRPr lang="zh-CN" altLang="en-US">
              <a:sym typeface="+mn-ea"/>
            </a:endParaRPr>
          </a:p>
        </p:txBody>
      </p:sp>
      <p:pic>
        <p:nvPicPr>
          <p:cNvPr id="4" name="图片 3"/>
          <p:cNvPicPr>
            <a:picLocks noChangeAspect="1"/>
          </p:cNvPicPr>
          <p:nvPr>
            <p:custDataLst>
              <p:tags r:id="rId1"/>
            </p:custDataLst>
          </p:nvPr>
        </p:nvPicPr>
        <p:blipFill>
          <a:blip r:embed="rId2"/>
          <a:stretch>
            <a:fillRect/>
          </a:stretch>
        </p:blipFill>
        <p:spPr>
          <a:xfrm>
            <a:off x="1157605" y="1221740"/>
            <a:ext cx="7195185" cy="3724275"/>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sz="2000" b="1" dirty="0">
                <a:solidFill>
                  <a:schemeClr val="tx1">
                    <a:lumMod val="85000"/>
                    <a:lumOff val="15000"/>
                  </a:schemeClr>
                </a:solidFill>
                <a:latin typeface="Impact" panose="020B0806030902050204" pitchFamily="34" charset="0"/>
              </a:rPr>
              <a:t>政策解读</a:t>
            </a:r>
            <a:endParaRPr lang="zh-CN" sz="2000" b="1" dirty="0">
              <a:solidFill>
                <a:schemeClr val="tx1">
                  <a:lumMod val="85000"/>
                  <a:lumOff val="15000"/>
                </a:schemeClr>
              </a:solidFill>
              <a:latin typeface="Impact" panose="020B0806030902050204" pitchFamily="34" charset="0"/>
            </a:endParaRPr>
          </a:p>
        </p:txBody>
      </p:sp>
      <p:sp>
        <p:nvSpPr>
          <p:cNvPr id="3" name="文本框 2"/>
          <p:cNvSpPr txBox="1"/>
          <p:nvPr/>
        </p:nvSpPr>
        <p:spPr>
          <a:xfrm>
            <a:off x="1512570" y="784860"/>
            <a:ext cx="6440170" cy="368300"/>
          </a:xfrm>
          <a:prstGeom prst="rect">
            <a:avLst/>
          </a:prstGeom>
          <a:noFill/>
        </p:spPr>
        <p:txBody>
          <a:bodyPr wrap="square" rtlCol="0" anchor="t">
            <a:spAutoFit/>
          </a:bodyPr>
          <a:p>
            <a:pPr algn="ctr"/>
            <a:r>
              <a:rPr lang="zh-CN" altLang="en-US">
                <a:sym typeface="+mn-ea"/>
              </a:rPr>
              <a:t>2024 年长沙市初中毕业生综合素质实证材料格式要求</a:t>
            </a:r>
            <a:endParaRPr lang="zh-CN" altLang="en-US">
              <a:sym typeface="+mn-ea"/>
            </a:endParaRPr>
          </a:p>
        </p:txBody>
      </p:sp>
      <p:grpSp>
        <p:nvGrpSpPr>
          <p:cNvPr id="7" name="组合 6"/>
          <p:cNvGrpSpPr/>
          <p:nvPr/>
        </p:nvGrpSpPr>
        <p:grpSpPr>
          <a:xfrm>
            <a:off x="1251585" y="1260475"/>
            <a:ext cx="6814185" cy="3729314"/>
            <a:chOff x="1971" y="1790"/>
            <a:chExt cx="10731" cy="6068"/>
          </a:xfrm>
        </p:grpSpPr>
        <p:pic>
          <p:nvPicPr>
            <p:cNvPr id="2" name="图片 1"/>
            <p:cNvPicPr>
              <a:picLocks noChangeAspect="1"/>
            </p:cNvPicPr>
            <p:nvPr/>
          </p:nvPicPr>
          <p:blipFill>
            <a:blip r:embed="rId1"/>
            <a:stretch>
              <a:fillRect/>
            </a:stretch>
          </p:blipFill>
          <p:spPr>
            <a:xfrm>
              <a:off x="2006" y="1790"/>
              <a:ext cx="10640" cy="4405"/>
            </a:xfrm>
            <a:prstGeom prst="rect">
              <a:avLst/>
            </a:prstGeom>
          </p:spPr>
        </p:pic>
        <p:pic>
          <p:nvPicPr>
            <p:cNvPr id="6" name="图片 5"/>
            <p:cNvPicPr>
              <a:picLocks noChangeAspect="1"/>
            </p:cNvPicPr>
            <p:nvPr/>
          </p:nvPicPr>
          <p:blipFill>
            <a:blip r:embed="rId2"/>
            <a:stretch>
              <a:fillRect/>
            </a:stretch>
          </p:blipFill>
          <p:spPr>
            <a:xfrm>
              <a:off x="1971" y="6162"/>
              <a:ext cx="10731" cy="1696"/>
            </a:xfrm>
            <a:prstGeom prst="rect">
              <a:avLst/>
            </a:prstGeom>
          </p:spPr>
        </p:pic>
      </p:gr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sz="2000" b="1" dirty="0">
                <a:solidFill>
                  <a:schemeClr val="tx1">
                    <a:lumMod val="85000"/>
                    <a:lumOff val="15000"/>
                  </a:schemeClr>
                </a:solidFill>
                <a:latin typeface="Impact" panose="020B0806030902050204" pitchFamily="34" charset="0"/>
              </a:rPr>
              <a:t>政策解读</a:t>
            </a:r>
            <a:endParaRPr lang="zh-CN" sz="2000" b="1" dirty="0">
              <a:solidFill>
                <a:schemeClr val="tx1">
                  <a:lumMod val="85000"/>
                  <a:lumOff val="15000"/>
                </a:schemeClr>
              </a:solidFill>
              <a:latin typeface="Impact" panose="020B0806030902050204" pitchFamily="34" charset="0"/>
            </a:endParaRPr>
          </a:p>
        </p:txBody>
      </p:sp>
      <p:sp>
        <p:nvSpPr>
          <p:cNvPr id="3" name="文本框 2"/>
          <p:cNvSpPr txBox="1"/>
          <p:nvPr/>
        </p:nvSpPr>
        <p:spPr>
          <a:xfrm>
            <a:off x="1512570" y="784860"/>
            <a:ext cx="6440170" cy="368300"/>
          </a:xfrm>
          <a:prstGeom prst="rect">
            <a:avLst/>
          </a:prstGeom>
          <a:noFill/>
        </p:spPr>
        <p:txBody>
          <a:bodyPr wrap="square" rtlCol="0" anchor="t">
            <a:spAutoFit/>
          </a:bodyPr>
          <a:p>
            <a:pPr algn="ctr"/>
            <a:r>
              <a:rPr lang="zh-CN" altLang="en-US">
                <a:sym typeface="+mn-ea"/>
              </a:rPr>
              <a:t>2024 年长沙市初中毕业生综合素质实证材料格式要求</a:t>
            </a:r>
            <a:endParaRPr lang="zh-CN" altLang="en-US">
              <a:sym typeface="+mn-ea"/>
            </a:endParaRPr>
          </a:p>
        </p:txBody>
      </p:sp>
      <p:pic>
        <p:nvPicPr>
          <p:cNvPr id="2" name="图片 1"/>
          <p:cNvPicPr>
            <a:picLocks noChangeAspect="1"/>
          </p:cNvPicPr>
          <p:nvPr/>
        </p:nvPicPr>
        <p:blipFill>
          <a:blip r:embed="rId1"/>
          <a:stretch>
            <a:fillRect/>
          </a:stretch>
        </p:blipFill>
        <p:spPr>
          <a:xfrm>
            <a:off x="1331595" y="1266825"/>
            <a:ext cx="6621780" cy="3400425"/>
          </a:xfrm>
          <a:prstGeom prst="rect">
            <a:avLst/>
          </a:prstGeom>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sz="2000" b="1" dirty="0">
                <a:solidFill>
                  <a:schemeClr val="tx1">
                    <a:lumMod val="85000"/>
                    <a:lumOff val="15000"/>
                  </a:schemeClr>
                </a:solidFill>
                <a:latin typeface="Impact" panose="020B0806030902050204" pitchFamily="34" charset="0"/>
              </a:rPr>
              <a:t>政策解读</a:t>
            </a:r>
            <a:endParaRPr lang="zh-CN" sz="2000" b="1" dirty="0">
              <a:solidFill>
                <a:schemeClr val="tx1">
                  <a:lumMod val="85000"/>
                  <a:lumOff val="15000"/>
                </a:schemeClr>
              </a:solidFill>
              <a:latin typeface="Impact" panose="020B0806030902050204" pitchFamily="34" charset="0"/>
            </a:endParaRPr>
          </a:p>
        </p:txBody>
      </p:sp>
      <p:sp>
        <p:nvSpPr>
          <p:cNvPr id="3" name="文本框 2"/>
          <p:cNvSpPr txBox="1"/>
          <p:nvPr/>
        </p:nvSpPr>
        <p:spPr>
          <a:xfrm>
            <a:off x="1512570" y="784860"/>
            <a:ext cx="6440170" cy="368300"/>
          </a:xfrm>
          <a:prstGeom prst="rect">
            <a:avLst/>
          </a:prstGeom>
          <a:noFill/>
        </p:spPr>
        <p:txBody>
          <a:bodyPr wrap="square" rtlCol="0" anchor="t">
            <a:spAutoFit/>
          </a:bodyPr>
          <a:p>
            <a:pPr algn="ctr"/>
            <a:r>
              <a:rPr lang="zh-CN" altLang="en-US">
                <a:sym typeface="+mn-ea"/>
              </a:rPr>
              <a:t>2024 年长沙市初中毕业生综合素质实证材料格式要求</a:t>
            </a:r>
            <a:endParaRPr lang="zh-CN" altLang="en-US">
              <a:sym typeface="+mn-ea"/>
            </a:endParaRPr>
          </a:p>
        </p:txBody>
      </p:sp>
      <p:pic>
        <p:nvPicPr>
          <p:cNvPr id="2" name="图片 1"/>
          <p:cNvPicPr>
            <a:picLocks noChangeAspect="1"/>
          </p:cNvPicPr>
          <p:nvPr/>
        </p:nvPicPr>
        <p:blipFill>
          <a:blip r:embed="rId1"/>
          <a:stretch>
            <a:fillRect/>
          </a:stretch>
        </p:blipFill>
        <p:spPr>
          <a:xfrm>
            <a:off x="1331595" y="1446530"/>
            <a:ext cx="6597015" cy="3181350"/>
          </a:xfrm>
          <a:prstGeom prst="rect">
            <a:avLst/>
          </a:prstGeom>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sz="2000" b="1" dirty="0">
                <a:solidFill>
                  <a:schemeClr val="tx1">
                    <a:lumMod val="85000"/>
                    <a:lumOff val="15000"/>
                  </a:schemeClr>
                </a:solidFill>
                <a:latin typeface="Impact" panose="020B0806030902050204" pitchFamily="34" charset="0"/>
              </a:rPr>
              <a:t>政策解读</a:t>
            </a:r>
            <a:endParaRPr lang="zh-CN" sz="2000" b="1" dirty="0">
              <a:solidFill>
                <a:schemeClr val="tx1">
                  <a:lumMod val="85000"/>
                  <a:lumOff val="15000"/>
                </a:schemeClr>
              </a:solidFill>
              <a:latin typeface="Impact" panose="020B0806030902050204" pitchFamily="34" charset="0"/>
            </a:endParaRPr>
          </a:p>
        </p:txBody>
      </p:sp>
      <p:sp>
        <p:nvSpPr>
          <p:cNvPr id="3" name="文本框 2"/>
          <p:cNvSpPr txBox="1"/>
          <p:nvPr/>
        </p:nvSpPr>
        <p:spPr>
          <a:xfrm>
            <a:off x="1512570" y="784860"/>
            <a:ext cx="6440170" cy="368300"/>
          </a:xfrm>
          <a:prstGeom prst="rect">
            <a:avLst/>
          </a:prstGeom>
          <a:noFill/>
        </p:spPr>
        <p:txBody>
          <a:bodyPr wrap="square" rtlCol="0" anchor="t">
            <a:spAutoFit/>
          </a:bodyPr>
          <a:p>
            <a:pPr algn="ctr"/>
            <a:r>
              <a:rPr lang="zh-CN" altLang="en-US">
                <a:sym typeface="+mn-ea"/>
              </a:rPr>
              <a:t>2024 年长沙市初中毕业生综合素质实证材料格式要求</a:t>
            </a:r>
            <a:endParaRPr lang="zh-CN" altLang="en-US">
              <a:sym typeface="+mn-ea"/>
            </a:endParaRPr>
          </a:p>
        </p:txBody>
      </p:sp>
      <p:pic>
        <p:nvPicPr>
          <p:cNvPr id="2" name="图片 1"/>
          <p:cNvPicPr>
            <a:picLocks noChangeAspect="1"/>
          </p:cNvPicPr>
          <p:nvPr/>
        </p:nvPicPr>
        <p:blipFill>
          <a:blip r:embed="rId1"/>
          <a:stretch>
            <a:fillRect/>
          </a:stretch>
        </p:blipFill>
        <p:spPr>
          <a:xfrm>
            <a:off x="1100455" y="1199515"/>
            <a:ext cx="6793865" cy="3805555"/>
          </a:xfrm>
          <a:prstGeom prst="rect">
            <a:avLst/>
          </a:prstGeom>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431540" y="171010"/>
            <a:ext cx="3870455" cy="398780"/>
          </a:xfrm>
          <a:prstGeom prst="rect">
            <a:avLst/>
          </a:prstGeom>
          <a:noFill/>
        </p:spPr>
        <p:txBody>
          <a:bodyPr wrap="square" rtlCol="0">
            <a:spAutoFit/>
          </a:bodyPr>
          <a:lstStyle/>
          <a:p>
            <a:r>
              <a:rPr lang="zh-CN" sz="2000" b="1" dirty="0">
                <a:solidFill>
                  <a:schemeClr val="tx1">
                    <a:lumMod val="85000"/>
                    <a:lumOff val="15000"/>
                  </a:schemeClr>
                </a:solidFill>
                <a:latin typeface="Impact" panose="020B0806030902050204" pitchFamily="34" charset="0"/>
              </a:rPr>
              <a:t>日程安排</a:t>
            </a:r>
            <a:endParaRPr lang="zh-CN" sz="2000" b="1" dirty="0">
              <a:solidFill>
                <a:schemeClr val="tx1">
                  <a:lumMod val="85000"/>
                  <a:lumOff val="15000"/>
                </a:schemeClr>
              </a:solidFill>
              <a:latin typeface="Impact" panose="020B0806030902050204" pitchFamily="34" charset="0"/>
            </a:endParaRPr>
          </a:p>
        </p:txBody>
      </p:sp>
      <p:sp>
        <p:nvSpPr>
          <p:cNvPr id="3" name="文本框 2"/>
          <p:cNvSpPr txBox="1"/>
          <p:nvPr/>
        </p:nvSpPr>
        <p:spPr>
          <a:xfrm>
            <a:off x="1351915" y="771525"/>
            <a:ext cx="6440170" cy="368300"/>
          </a:xfrm>
          <a:prstGeom prst="rect">
            <a:avLst/>
          </a:prstGeom>
          <a:noFill/>
        </p:spPr>
        <p:txBody>
          <a:bodyPr wrap="square" rtlCol="0" anchor="t">
            <a:spAutoFit/>
          </a:bodyPr>
          <a:p>
            <a:pPr algn="ctr"/>
            <a:r>
              <a:rPr lang="zh-CN" altLang="en-US" b="1">
                <a:sym typeface="+mn-ea"/>
              </a:rPr>
              <a:t>2024 年长沙市初中毕业生综合素质评价日程安排表</a:t>
            </a:r>
            <a:endParaRPr lang="zh-CN" altLang="en-US" b="1">
              <a:sym typeface="+mn-ea"/>
            </a:endParaRPr>
          </a:p>
        </p:txBody>
      </p:sp>
      <p:graphicFrame>
        <p:nvGraphicFramePr>
          <p:cNvPr id="4" name="表格 3"/>
          <p:cNvGraphicFramePr/>
          <p:nvPr>
            <p:custDataLst>
              <p:tags r:id="rId1"/>
            </p:custDataLst>
          </p:nvPr>
        </p:nvGraphicFramePr>
        <p:xfrm>
          <a:off x="467360" y="1306830"/>
          <a:ext cx="7947660" cy="3619500"/>
        </p:xfrm>
        <a:graphic>
          <a:graphicData uri="http://schemas.openxmlformats.org/drawingml/2006/table">
            <a:tbl>
              <a:tblPr firstRow="1" bandRow="1">
                <a:tableStyleId>{5940675A-B579-460E-94D1-54222C63F5DA}</a:tableStyleId>
              </a:tblPr>
              <a:tblGrid>
                <a:gridCol w="568960"/>
                <a:gridCol w="1410335"/>
                <a:gridCol w="4365625"/>
                <a:gridCol w="1602740"/>
              </a:tblGrid>
              <a:tr h="325755">
                <a:tc>
                  <a:txBody>
                    <a:bodyPr/>
                    <a:p>
                      <a:pPr indent="0" algn="ctr">
                        <a:buNone/>
                      </a:pPr>
                      <a:r>
                        <a:rPr lang="en-US" sz="1000" b="1">
                          <a:latin typeface="仿宋_GB2312" charset="0"/>
                          <a:cs typeface="仿宋_GB2312" charset="0"/>
                        </a:rPr>
                        <a:t>序号</a:t>
                      </a:r>
                      <a:endParaRPr lang="en-US" altLang="en-US" sz="10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日 期</a:t>
                      </a:r>
                      <a:endParaRPr lang="en-US" altLang="en-US" sz="10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具 体 工 作</a:t>
                      </a:r>
                      <a:endParaRPr lang="en-US" altLang="en-US" sz="10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责任部门</a:t>
                      </a:r>
                      <a:endParaRPr lang="en-US" altLang="en-US" sz="10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3055">
                <a:tc>
                  <a:txBody>
                    <a:bodyPr/>
                    <a:p>
                      <a:pPr indent="0" algn="ctr">
                        <a:buNone/>
                      </a:pPr>
                      <a:r>
                        <a:rPr lang="en-US" sz="1000" b="0">
                          <a:latin typeface="仿宋_GB2312" charset="0"/>
                          <a:cs typeface="仿宋_GB2312" charset="0"/>
                        </a:rPr>
                        <a:t>1</a:t>
                      </a:r>
                      <a:endParaRPr lang="en-US" altLang="en-US" sz="10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4月20日-21日</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charset="0"/>
                          <a:cs typeface="仿宋_GB2312" charset="0"/>
                        </a:rPr>
                        <a:t>初中毕业生语文口语交际、英语口语和艺术考查统一人机对话测试</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基教处、学生处、区县教育局、初中学校</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3055">
                <a:tc>
                  <a:txBody>
                    <a:bodyPr/>
                    <a:p>
                      <a:pPr indent="0" algn="ctr">
                        <a:buNone/>
                      </a:pPr>
                      <a:r>
                        <a:rPr lang="en-US" sz="1000" b="0">
                          <a:latin typeface="仿宋_GB2312" charset="0"/>
                          <a:cs typeface="仿宋_GB2312" charset="0"/>
                        </a:rPr>
                        <a:t>2</a:t>
                      </a:r>
                      <a:endParaRPr lang="en-US" altLang="en-US" sz="10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5月17日</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charset="0"/>
                          <a:cs typeface="仿宋_GB2312" charset="0"/>
                        </a:rPr>
                        <a:t>统一下发语文口语交际、英语口语考查以及艺术考查成绩，学校上传理科实验考查成绩</a:t>
                      </a:r>
                      <a:endParaRPr lang="zh-CN"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中招办、各初中学校</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1785">
                <a:tc>
                  <a:txBody>
                    <a:bodyPr/>
                    <a:p>
                      <a:pPr indent="0" algn="ctr">
                        <a:buNone/>
                      </a:pPr>
                      <a:r>
                        <a:rPr lang="en-US" sz="1000" b="0">
                          <a:latin typeface="仿宋_GB2312" charset="0"/>
                          <a:cs typeface="仿宋_GB2312" charset="0"/>
                        </a:rPr>
                        <a:t>3</a:t>
                      </a:r>
                      <a:endParaRPr lang="en-US" altLang="en-US" sz="10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5月20日前</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charset="0"/>
                          <a:cs typeface="仿宋_GB2312" charset="0"/>
                        </a:rPr>
                        <a:t>学校组织进行初中毕业生自评、材料审核和学生互评工作</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初中学校</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7980">
                <a:tc>
                  <a:txBody>
                    <a:bodyPr/>
                    <a:p>
                      <a:pPr indent="0" algn="ctr">
                        <a:buNone/>
                      </a:pPr>
                      <a:r>
                        <a:rPr lang="en-US" sz="1000" b="0">
                          <a:latin typeface="仿宋_GB2312" charset="0"/>
                          <a:cs typeface="仿宋_GB2312" charset="0"/>
                        </a:rPr>
                        <a:t>4</a:t>
                      </a:r>
                      <a:endParaRPr lang="en-US" altLang="en-US" sz="10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5月21日-22日</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charset="0"/>
                          <a:cs typeface="仿宋_GB2312" charset="0"/>
                        </a:rPr>
                        <a:t>城区学校上报综合素质评价电子档案材料</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初中学校</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5755">
                <a:tc>
                  <a:txBody>
                    <a:bodyPr/>
                    <a:p>
                      <a:pPr indent="0" algn="ctr">
                        <a:buNone/>
                      </a:pPr>
                      <a:r>
                        <a:rPr lang="en-US" sz="1000" b="0">
                          <a:latin typeface="仿宋_GB2312" charset="0"/>
                          <a:cs typeface="仿宋_GB2312" charset="0"/>
                        </a:rPr>
                        <a:t>5</a:t>
                      </a:r>
                      <a:endParaRPr lang="en-US" altLang="en-US" sz="10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5月23日-5月31日</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charset="0"/>
                          <a:cs typeface="仿宋_GB2312" charset="0"/>
                        </a:rPr>
                        <a:t>城区学生综合素质评价各维度抽样插标</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中招办</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5755">
                <a:tc>
                  <a:txBody>
                    <a:bodyPr/>
                    <a:p>
                      <a:pPr indent="0" algn="ctr">
                        <a:buNone/>
                      </a:pPr>
                      <a:r>
                        <a:rPr lang="en-US" sz="1000" b="0">
                          <a:latin typeface="仿宋_GB2312" charset="0"/>
                          <a:cs typeface="仿宋_GB2312" charset="0"/>
                        </a:rPr>
                        <a:t>6</a:t>
                      </a:r>
                      <a:endParaRPr lang="en-US" altLang="en-US" sz="10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6月12日</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charset="0"/>
                          <a:cs typeface="仿宋_GB2312" charset="0"/>
                        </a:rPr>
                        <a:t>下发综合素质评价维度插标数据</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中招办</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2420">
                <a:tc>
                  <a:txBody>
                    <a:bodyPr/>
                    <a:p>
                      <a:pPr indent="0" algn="ctr">
                        <a:buNone/>
                      </a:pPr>
                      <a:r>
                        <a:rPr lang="en-US" sz="1000" b="0">
                          <a:latin typeface="仿宋_GB2312" charset="0"/>
                          <a:cs typeface="仿宋_GB2312" charset="0"/>
                        </a:rPr>
                        <a:t>7</a:t>
                      </a:r>
                      <a:endParaRPr lang="en-US" altLang="en-US" sz="10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6月21日-25日</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charset="0"/>
                          <a:cs typeface="仿宋_GB2312" charset="0"/>
                        </a:rPr>
                        <a:t>初三毕业生综合素质评价教师评价</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各初中学校</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2420">
                <a:tc>
                  <a:txBody>
                    <a:bodyPr/>
                    <a:p>
                      <a:pPr indent="0" algn="ctr">
                        <a:buNone/>
                      </a:pPr>
                      <a:r>
                        <a:rPr lang="en-US" sz="1000" b="0">
                          <a:latin typeface="仿宋_GB2312" charset="0"/>
                          <a:cs typeface="仿宋_GB2312" charset="0"/>
                        </a:rPr>
                        <a:t>8</a:t>
                      </a:r>
                      <a:endParaRPr lang="en-US" altLang="en-US" sz="10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6月26日-28日</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charset="0"/>
                          <a:cs typeface="仿宋_GB2312" charset="0"/>
                        </a:rPr>
                        <a:t>学校公示初三毕业生综合素质评价结果</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各初中学校</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3055">
                <a:tc>
                  <a:txBody>
                    <a:bodyPr/>
                    <a:p>
                      <a:pPr indent="0" algn="ctr">
                        <a:buNone/>
                      </a:pPr>
                      <a:r>
                        <a:rPr lang="en-US" sz="1000" b="0">
                          <a:latin typeface="仿宋_GB2312" charset="0"/>
                          <a:cs typeface="仿宋_GB2312" charset="0"/>
                        </a:rPr>
                        <a:t>9</a:t>
                      </a:r>
                      <a:endParaRPr lang="en-US" altLang="en-US" sz="10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6月28日-29日</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charset="0"/>
                          <a:cs typeface="仿宋_GB2312" charset="0"/>
                        </a:rPr>
                        <a:t>学校上报综合素质评价最终结果</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各初中学校</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3055">
                <a:tc>
                  <a:txBody>
                    <a:bodyPr/>
                    <a:p>
                      <a:pPr indent="0" algn="ctr">
                        <a:buNone/>
                      </a:pPr>
                      <a:r>
                        <a:rPr lang="en-US" sz="1000" b="0">
                          <a:latin typeface="仿宋_GB2312" charset="0"/>
                          <a:cs typeface="仿宋_GB2312" charset="0"/>
                        </a:rPr>
                        <a:t>10</a:t>
                      </a:r>
                      <a:endParaRPr lang="en-US" altLang="en-US" sz="10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7月3日</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200" b="0">
                          <a:latin typeface="仿宋_GB2312" charset="0"/>
                          <a:cs typeface="仿宋_GB2312" charset="0"/>
                        </a:rPr>
                        <a:t>中考成绩发布（含综合素质评价结果）</a:t>
                      </a:r>
                      <a:endParaRPr lang="zh-CN"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charset="0"/>
                          <a:cs typeface="仿宋_GB2312" charset="0"/>
                        </a:rPr>
                        <a:t>中招办</a:t>
                      </a:r>
                      <a:endParaRPr lang="en-US" altLang="en-US" sz="12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3710,&quot;width&quot;:20010}"/>
</p:tagLst>
</file>

<file path=ppt/tags/tag10.xml><?xml version="1.0" encoding="utf-8"?>
<p:tagLst xmlns:p="http://schemas.openxmlformats.org/presentationml/2006/main">
  <p:tag name="KSO_WPP_MARK_KEY" val="92a617e7-27a4-4bda-a3fd-cb230e6feb93"/>
  <p:tag name="COMMONDATA" val="eyJoZGlkIjoiN2Q5ZjQ5ZDM2YjViYTIyZDdiYTU0Y2E2NDAzMDJjM2EifQ=="/>
</p:tagLst>
</file>

<file path=ppt/tags/tag2.xml><?xml version="1.0" encoding="utf-8"?>
<p:tagLst xmlns:p="http://schemas.openxmlformats.org/presentationml/2006/main">
  <p:tag name="KSO_WM_UNIT_PLACING_PICTURE_USER_VIEWPORT" val="{&quot;height&quot;:5865,&quot;width&quot;:10485}"/>
</p:tagLst>
</file>

<file path=ppt/tags/tag3.xml><?xml version="1.0" encoding="utf-8"?>
<p:tagLst xmlns:p="http://schemas.openxmlformats.org/presentationml/2006/main">
  <p:tag name="KSO_WM_UNIT_TABLE_BEAUTIFY" val="smartTable{7cee81bd-facb-4a3f-8652-dbcd318a6387}"/>
  <p:tag name="TABLE_ENDDRAG_ORIGIN_RECT" val="625*287"/>
  <p:tag name="TABLE_ENDDRAG_RECT" val="36*92*625*287"/>
</p:tagLst>
</file>

<file path=ppt/tags/tag4.xml><?xml version="1.0" encoding="utf-8"?>
<p:tagLst xmlns:p="http://schemas.openxmlformats.org/presentationml/2006/main">
  <p:tag name="KSO_WM_TEMPLATE_CATEGORY" val="diagram"/>
  <p:tag name="KSO_WM_TEMPLATE_INDEX" val="160266"/>
  <p:tag name="KSO_WM_UNIT_TYPE" val="f"/>
  <p:tag name="KSO_WM_UNIT_INDEX" val="1"/>
  <p:tag name="KSO_WM_UNIT_ID" val="diagram160266_4*f*1"/>
  <p:tag name="KSO_WM_UNIT_CLEAR" val="1"/>
  <p:tag name="KSO_WM_UNIT_LAYERLEVEL" val="1"/>
  <p:tag name="KSO_WM_UNIT_VALUE" val="87"/>
  <p:tag name="KSO_WM_UNIT_HIGHLIGHT" val="0"/>
  <p:tag name="KSO_WM_UNIT_COMPATIBLE" val="0"/>
  <p:tag name="KSO_WM_BEAUTIFY_FLAG" val="#wm#"/>
  <p:tag name="KSO_WM_TAG_VERSION" val="1.0"/>
  <p:tag name="KSO_WM_UNIT_PRESET_TEXT" val="LOREM IPSUM DOLOR SIT AMET LOREM IPSUM DOLOR SIT AMET LOREM IPSUM DOLOR SIT AMET LOREM IPSUM"/>
</p:tagLst>
</file>

<file path=ppt/tags/tag5.xml><?xml version="1.0" encoding="utf-8"?>
<p:tagLst xmlns:p="http://schemas.openxmlformats.org/presentationml/2006/main">
  <p:tag name="KSO_WM_TAG_VERSION" val="1.0"/>
  <p:tag name="KSO_WM_BEAUTIFY_FLAG" val="#wm#"/>
  <p:tag name="KSO_WM_TEMPLATE_CATEGORY" val="diagram"/>
  <p:tag name="KSO_WM_TEMPLATE_INDEX" val="718"/>
  <p:tag name="KSO_WM_UNIT_TYPE" val="f"/>
  <p:tag name="KSO_WM_UNIT_INDEX" val="1"/>
  <p:tag name="KSO_WM_UNIT_ID" val="diagram718_6*f*1"/>
  <p:tag name="KSO_WM_UNIT_CLEAR" val="1"/>
  <p:tag name="KSO_WM_UNIT_LAYERLEVEL" val="1"/>
  <p:tag name="KSO_WM_UNIT_VALUE" val="96"/>
  <p:tag name="KSO_WM_UNIT_HIGHLIGHT" val="0"/>
  <p:tag name="KSO_WM_UNIT_COMPATIBLE" val="0"/>
  <p:tag name="KSO_WM_UNIT_PRESET_TEXT_INDEX" val="4"/>
  <p:tag name="KSO_WM_UNIT_PRESET_TEXT_LEN" val="197"/>
</p:tagLst>
</file>

<file path=ppt/tags/tag6.xml><?xml version="1.0" encoding="utf-8"?>
<p:tagLst xmlns:p="http://schemas.openxmlformats.org/presentationml/2006/main">
  <p:tag name="KSO_WM_TAG_VERSION" val="1.0"/>
  <p:tag name="KSO_WM_BEAUTIFY_FLAG" val="#wm#"/>
  <p:tag name="KSO_WM_TEMPLATE_CATEGORY" val="diagram"/>
  <p:tag name="KSO_WM_TEMPLATE_INDEX" val="718"/>
  <p:tag name="KSO_WM_UNIT_TYPE" val="f"/>
  <p:tag name="KSO_WM_UNIT_INDEX" val="1"/>
  <p:tag name="KSO_WM_UNIT_ID" val="diagram718_6*f*1"/>
  <p:tag name="KSO_WM_UNIT_CLEAR" val="1"/>
  <p:tag name="KSO_WM_UNIT_LAYERLEVEL" val="1"/>
  <p:tag name="KSO_WM_UNIT_VALUE" val="96"/>
  <p:tag name="KSO_WM_UNIT_HIGHLIGHT" val="0"/>
  <p:tag name="KSO_WM_UNIT_COMPATIBLE" val="0"/>
  <p:tag name="KSO_WM_UNIT_PRESET_TEXT_INDEX" val="4"/>
  <p:tag name="KSO_WM_UNIT_PRESET_TEXT_LEN" val="197"/>
</p:tagLst>
</file>

<file path=ppt/tags/tag7.xml><?xml version="1.0" encoding="utf-8"?>
<p:tagLst xmlns:p="http://schemas.openxmlformats.org/presentationml/2006/main">
  <p:tag name="KSO_WM_UNIT_PLACING_PICTURE_USER_VIEWPORT" val="{&quot;height&quot;:5630,&quot;width&quot;:10315}"/>
</p:tagLst>
</file>

<file path=ppt/tags/tag8.xml><?xml version="1.0" encoding="utf-8"?>
<p:tagLst xmlns:p="http://schemas.openxmlformats.org/presentationml/2006/main">
  <p:tag name="KSO_WM_UNIT_PLACING_PICTURE_USER_VIEWPORT" val="{&quot;height&quot;:5847,&quot;width&quot;:12011}"/>
</p:tagLst>
</file>

<file path=ppt/tags/tag9.xml><?xml version="1.0" encoding="utf-8"?>
<p:tagLst xmlns:p="http://schemas.openxmlformats.org/presentationml/2006/main">
  <p:tag name="KSO_WM_UNIT_PLACING_PICTURE_USER_VIEWPORT" val="{&quot;height&quot;:5393,&quot;width&quot;:101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7BA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6_Colored Theme">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FFFF"/>
      </a:hlink>
      <a:folHlink>
        <a:srgbClr val="595959"/>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6_Colored Theme">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FFFF"/>
      </a:hlink>
      <a:folHlink>
        <a:srgbClr val="595959"/>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3252</Words>
  <Application>WPS 演示</Application>
  <PresentationFormat>全屏显示(16:9)</PresentationFormat>
  <Paragraphs>247</Paragraphs>
  <Slides>29</Slides>
  <Notes>1</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29</vt:i4>
      </vt:variant>
    </vt:vector>
  </HeadingPairs>
  <TitlesOfParts>
    <vt:vector size="44" baseType="lpstr">
      <vt:lpstr>Arial</vt:lpstr>
      <vt:lpstr>宋体</vt:lpstr>
      <vt:lpstr>Wingdings</vt:lpstr>
      <vt:lpstr>微软雅黑</vt:lpstr>
      <vt:lpstr>Lato</vt:lpstr>
      <vt:lpstr>Segoe Print</vt:lpstr>
      <vt:lpstr>Impact</vt:lpstr>
      <vt:lpstr>方正大标宋简体</vt:lpstr>
      <vt:lpstr>仿宋_GB2312</vt:lpstr>
      <vt:lpstr>仿宋</vt:lpstr>
      <vt:lpstr>Arial Unicode MS</vt:lpstr>
      <vt:lpstr>Calibri</vt:lpstr>
      <vt:lpstr>Office 主题</vt:lpstr>
      <vt:lpstr>1_Custom Design</vt:lpstr>
      <vt:lpstr>2_Custom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王美淇</cp:lastModifiedBy>
  <cp:revision>3126</cp:revision>
  <dcterms:created xsi:type="dcterms:W3CDTF">2022-03-04T03:58:00Z</dcterms:created>
  <dcterms:modified xsi:type="dcterms:W3CDTF">2024-04-12T01:53:04Z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2052-11.1.0.12650</vt:lpwstr>
  </property>
  <property fmtid="{D5CDD505-2E9C-101B-9397-08002B2CF9AE}" pid="3" name="ICV">
    <vt:lpwstr>DCC67374B2E94630AD20D7E5B4B80A10</vt:lpwstr>
  </property>
</Properties>
</file>